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26"/>
  </p:notesMasterIdLst>
  <p:sldIdLst>
    <p:sldId id="273" r:id="rId5"/>
    <p:sldId id="280" r:id="rId6"/>
    <p:sldId id="312" r:id="rId7"/>
    <p:sldId id="311" r:id="rId8"/>
    <p:sldId id="313" r:id="rId9"/>
    <p:sldId id="315" r:id="rId10"/>
    <p:sldId id="298" r:id="rId11"/>
    <p:sldId id="316" r:id="rId12"/>
    <p:sldId id="317" r:id="rId13"/>
    <p:sldId id="303" r:id="rId14"/>
    <p:sldId id="318" r:id="rId15"/>
    <p:sldId id="319" r:id="rId16"/>
    <p:sldId id="320" r:id="rId17"/>
    <p:sldId id="321" r:id="rId18"/>
    <p:sldId id="305" r:id="rId19"/>
    <p:sldId id="307" r:id="rId20"/>
    <p:sldId id="309" r:id="rId21"/>
    <p:sldId id="306" r:id="rId22"/>
    <p:sldId id="297" r:id="rId23"/>
    <p:sldId id="310" r:id="rId24"/>
    <p:sldId id="272" r:id="rId25"/>
  </p:sldIdLst>
  <p:sldSz cx="8959850" cy="504031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sabella Briata" initials="IB" lastIdx="2" clrIdx="0">
    <p:extLst>
      <p:ext uri="{19B8F6BF-5375-455C-9EA6-DF929625EA0E}">
        <p15:presenceInfo xmlns:p15="http://schemas.microsoft.com/office/powerpoint/2012/main" userId="S::isabella.briata@softeco.it::8b3caf38-b547-43f4-92c5-ed9539d9997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8E"/>
    <a:srgbClr val="008080"/>
    <a:srgbClr val="000099"/>
    <a:srgbClr val="213C73"/>
    <a:srgbClr val="00FE9D"/>
    <a:srgbClr val="E8BD06"/>
    <a:srgbClr val="FBDD5B"/>
    <a:srgbClr val="595555"/>
    <a:srgbClr val="163E6F"/>
    <a:srgbClr val="DB1B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89950" autoAdjust="0"/>
  </p:normalViewPr>
  <p:slideViewPr>
    <p:cSldViewPr snapToGrid="0">
      <p:cViewPr varScale="1">
        <p:scale>
          <a:sx n="108" d="100"/>
          <a:sy n="108" d="100"/>
        </p:scale>
        <p:origin x="82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FEAB89-9FF2-416B-8EF4-8EF79C65B040}" type="datetimeFigureOut">
              <a:rPr lang="it-IT" smtClean="0"/>
              <a:t>21/07/2020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8B58C4-E49E-4305-B175-43E4252795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1400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1pPr>
    <a:lvl2pPr marL="335996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2pPr>
    <a:lvl3pPr marL="671993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3pPr>
    <a:lvl4pPr marL="1007989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4pPr>
    <a:lvl5pPr marL="1343985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5pPr>
    <a:lvl6pPr marL="1679981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6pPr>
    <a:lvl7pPr marL="2015978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7pPr>
    <a:lvl8pPr marL="2351974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8pPr>
    <a:lvl9pPr marL="2687970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2825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AGGIORNATE SEDI COME PRESENTAZIONE DEL 4 MARZO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9088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gradFill>
          <a:gsLst>
            <a:gs pos="65000">
              <a:srgbClr val="00905B"/>
            </a:gs>
            <a:gs pos="0">
              <a:srgbClr val="0057A8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xmlns="" id="{18991C06-15DB-4F46-8BE1-FE917DC4B4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56" y="11616"/>
            <a:ext cx="5268794" cy="470429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9980" y="2901331"/>
            <a:ext cx="2778919" cy="1556369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335996" indent="0" algn="ctr">
              <a:buNone/>
              <a:defRPr sz="1470"/>
            </a:lvl2pPr>
            <a:lvl3pPr marL="671993" indent="0" algn="ctr">
              <a:buNone/>
              <a:defRPr sz="1323"/>
            </a:lvl3pPr>
            <a:lvl4pPr marL="1007989" indent="0" algn="ctr">
              <a:buNone/>
              <a:defRPr sz="1176"/>
            </a:lvl4pPr>
            <a:lvl5pPr marL="1343985" indent="0" algn="ctr">
              <a:buNone/>
              <a:defRPr sz="1176"/>
            </a:lvl5pPr>
            <a:lvl6pPr marL="1679981" indent="0" algn="ctr">
              <a:buNone/>
              <a:defRPr sz="1176"/>
            </a:lvl6pPr>
            <a:lvl7pPr marL="2015978" indent="0" algn="ctr">
              <a:buNone/>
              <a:defRPr sz="1176"/>
            </a:lvl7pPr>
            <a:lvl8pPr marL="2351974" indent="0" algn="ctr">
              <a:buNone/>
              <a:defRPr sz="1176"/>
            </a:lvl8pPr>
            <a:lvl9pPr marL="2687970" indent="0" algn="ctr">
              <a:buNone/>
              <a:defRPr sz="1176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67951" y="4841234"/>
            <a:ext cx="3023949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5087" y="4841234"/>
            <a:ext cx="2015966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AC15A13-3B68-4CA3-82C6-67D8A14EAE98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9" name="Immagine 8" descr="Immagine che contiene disegnando, luce&#10;&#10;Descrizione generata automaticamente">
            <a:extLst>
              <a:ext uri="{FF2B5EF4-FFF2-40B4-BE49-F238E27FC236}">
                <a16:creationId xmlns:a16="http://schemas.microsoft.com/office/drawing/2014/main" xmlns="" id="{6316C562-5788-4B1C-9AD1-C8BB11C891A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069" y="1948689"/>
            <a:ext cx="2908830" cy="95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03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 sol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xmlns="" id="{99E5A5F5-CBCB-44F7-8188-EF5EB03B50EF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532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990" y="1025417"/>
            <a:ext cx="7727871" cy="332499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100"/>
            </a:lvl2pPr>
            <a:lvl3pPr>
              <a:lnSpc>
                <a:spcPct val="100000"/>
              </a:lnSpc>
              <a:defRPr sz="1050"/>
            </a:lvl3pPr>
            <a:lvl4pPr>
              <a:lnSpc>
                <a:spcPct val="100000"/>
              </a:lnSpc>
              <a:defRPr sz="9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5088" y="4848608"/>
            <a:ext cx="2015966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AC15A13-3B68-4CA3-82C6-67D8A14EAE98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B8D8EA98-AAC6-4109-B97C-D7EA4423566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15989" y="689906"/>
            <a:ext cx="7727870" cy="30276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 b="1"/>
            </a:lvl2pPr>
            <a:lvl3pPr marL="671993" indent="0">
              <a:buNone/>
              <a:defRPr sz="1323" b="1"/>
            </a:lvl3pPr>
            <a:lvl4pPr marL="1007989" indent="0">
              <a:buNone/>
              <a:defRPr sz="1176" b="1"/>
            </a:lvl4pPr>
            <a:lvl5pPr marL="1343985" indent="0">
              <a:buNone/>
              <a:defRPr sz="1176" b="1"/>
            </a:lvl5pPr>
            <a:lvl6pPr marL="1679981" indent="0">
              <a:buNone/>
              <a:defRPr sz="1176" b="1"/>
            </a:lvl6pPr>
            <a:lvl7pPr marL="2015978" indent="0">
              <a:buNone/>
              <a:defRPr sz="1176" b="1"/>
            </a:lvl7pPr>
            <a:lvl8pPr marL="2351974" indent="0">
              <a:buNone/>
              <a:defRPr sz="1176" b="1"/>
            </a:lvl8pPr>
            <a:lvl9pPr marL="2687970" indent="0">
              <a:buNone/>
              <a:defRPr sz="1176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pic>
        <p:nvPicPr>
          <p:cNvPr id="9" name="Immagine 8" descr="Immagine che contiene orologio, segnale&#10;&#10;Descrizione generata automaticamente">
            <a:extLst>
              <a:ext uri="{FF2B5EF4-FFF2-40B4-BE49-F238E27FC236}">
                <a16:creationId xmlns:a16="http://schemas.microsoft.com/office/drawing/2014/main" xmlns="" id="{B0760314-C1AA-45FF-A68F-408DE495DE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02" y="4383149"/>
            <a:ext cx="1478080" cy="4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97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 e contenuto essenzi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xmlns="" id="{99E5A5F5-CBCB-44F7-8188-EF5EB03B50EF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532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990" y="1025417"/>
            <a:ext cx="7727871" cy="332499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100"/>
            </a:lvl2pPr>
            <a:lvl3pPr>
              <a:lnSpc>
                <a:spcPct val="100000"/>
              </a:lnSpc>
              <a:defRPr sz="1050"/>
            </a:lvl3pPr>
            <a:lvl4pPr>
              <a:lnSpc>
                <a:spcPct val="100000"/>
              </a:lnSpc>
              <a:defRPr sz="9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5088" y="4848608"/>
            <a:ext cx="2015966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AC15A13-3B68-4CA3-82C6-67D8A14EAE98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B8D8EA98-AAC6-4109-B97C-D7EA4423566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15989" y="689906"/>
            <a:ext cx="7727870" cy="30276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 b="1"/>
            </a:lvl2pPr>
            <a:lvl3pPr marL="671993" indent="0">
              <a:buNone/>
              <a:defRPr sz="1323" b="1"/>
            </a:lvl3pPr>
            <a:lvl4pPr marL="1007989" indent="0">
              <a:buNone/>
              <a:defRPr sz="1176" b="1"/>
            </a:lvl4pPr>
            <a:lvl5pPr marL="1343985" indent="0">
              <a:buNone/>
              <a:defRPr sz="1176" b="1"/>
            </a:lvl5pPr>
            <a:lvl6pPr marL="1679981" indent="0">
              <a:buNone/>
              <a:defRPr sz="1176" b="1"/>
            </a:lvl6pPr>
            <a:lvl7pPr marL="2015978" indent="0">
              <a:buNone/>
              <a:defRPr sz="1176" b="1"/>
            </a:lvl7pPr>
            <a:lvl8pPr marL="2351974" indent="0">
              <a:buNone/>
              <a:defRPr sz="1176" b="1"/>
            </a:lvl8pPr>
            <a:lvl9pPr marL="2687970" indent="0">
              <a:buNone/>
              <a:defRPr sz="1176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617794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xmlns="" id="{E3BDC66F-3845-49E0-B9D1-DAAE88B38F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7932" y="0"/>
            <a:ext cx="2821918" cy="5336359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xmlns="" id="{7C62591C-C5DB-415C-AFB4-2FAA09A4690F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6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US" sz="1800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5990" y="699247"/>
            <a:ext cx="3807936" cy="3629892"/>
          </a:xfrm>
        </p:spPr>
        <p:txBody>
          <a:bodyPr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it-IT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it-IT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it-IT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it-IT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5924" y="699247"/>
            <a:ext cx="3807936" cy="3629892"/>
          </a:xfrm>
        </p:spPr>
        <p:txBody>
          <a:bodyPr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it-IT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it-IT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it-IT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it-IT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67951" y="4846658"/>
            <a:ext cx="3023949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785087" y="4846658"/>
            <a:ext cx="2015966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11" name="Immagine 10" descr="Immagine che contiene orologio, segnale&#10;&#10;Descrizione generata automaticamente">
            <a:extLst>
              <a:ext uri="{FF2B5EF4-FFF2-40B4-BE49-F238E27FC236}">
                <a16:creationId xmlns:a16="http://schemas.microsoft.com/office/drawing/2014/main" xmlns="" id="{F4F19517-963B-43AC-A045-DA746022F4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02" y="4383149"/>
            <a:ext cx="1478080" cy="4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08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xmlns="" id="{3ED729C2-79B6-4A39-8D8E-D93C837A5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7932" y="0"/>
            <a:ext cx="2821918" cy="5336359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xmlns="" id="{F93A2CF4-C220-4F84-9284-E505591A3F45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6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US" sz="1800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85090" y="4848608"/>
            <a:ext cx="2015966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9" name="Immagine 8" descr="Immagine che contiene orologio, segnale&#10;&#10;Descrizione generata automaticamente">
            <a:extLst>
              <a:ext uri="{FF2B5EF4-FFF2-40B4-BE49-F238E27FC236}">
                <a16:creationId xmlns:a16="http://schemas.microsoft.com/office/drawing/2014/main" xmlns="" id="{F610EF08-A443-4E6A-A3A9-3488C9A4CEC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02" y="4383149"/>
            <a:ext cx="1478080" cy="4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03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Solo titolo sol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xmlns="" id="{6CC2557E-3EA9-4F19-B92B-D925B30E18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7932" y="0"/>
            <a:ext cx="2821918" cy="5336359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xmlns="" id="{F93A2CF4-C220-4F84-9284-E505591A3F45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6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US" sz="1800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85090" y="4848608"/>
            <a:ext cx="2015966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9" name="Immagine 8" descr="Immagine che contiene orologio, segnale&#10;&#10;Descrizione generata automaticamente">
            <a:extLst>
              <a:ext uri="{FF2B5EF4-FFF2-40B4-BE49-F238E27FC236}">
                <a16:creationId xmlns:a16="http://schemas.microsoft.com/office/drawing/2014/main" xmlns="" id="{FEF4AED3-87D9-46B9-842E-B444A1B61A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02" y="4383149"/>
            <a:ext cx="1478080" cy="4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317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SEDI">
    <p:bg>
      <p:bgPr>
        <a:gradFill>
          <a:gsLst>
            <a:gs pos="65000">
              <a:srgbClr val="00905B">
                <a:alpha val="55000"/>
              </a:srgbClr>
            </a:gs>
            <a:gs pos="0">
              <a:srgbClr val="0057A8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xmlns="" id="{F72D7050-2016-4F82-8565-1C3DE3D3B5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8691" y="0"/>
            <a:ext cx="4171159" cy="40410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6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US" sz="1800" kern="1200" baseline="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85090" y="4848608"/>
            <a:ext cx="2015966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1960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xmlns="" id="{F93A2CF4-C220-4F84-9284-E505591A3F45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6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US" sz="1800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85090" y="4848608"/>
            <a:ext cx="2015966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7157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xmlns="" id="{8E1B5E3B-B362-418D-89AA-3184831DC8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7932" y="0"/>
            <a:ext cx="2821918" cy="5336359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xmlns="" id="{0B7E0902-7A44-42B0-9C05-03334E538058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91532" y="4848608"/>
            <a:ext cx="2015966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xmlns="" id="{B7418657-6C9C-41C5-B976-95491AF795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0" y="-2"/>
            <a:ext cx="2612368" cy="970351"/>
          </a:xfrm>
          <a:prstGeom prst="rect">
            <a:avLst/>
          </a:prstGeom>
        </p:spPr>
      </p:pic>
      <p:pic>
        <p:nvPicPr>
          <p:cNvPr id="8" name="Immagine 7" descr="Immagine che contiene orologio, segnale&#10;&#10;Descrizione generata automaticamente">
            <a:extLst>
              <a:ext uri="{FF2B5EF4-FFF2-40B4-BE49-F238E27FC236}">
                <a16:creationId xmlns:a16="http://schemas.microsoft.com/office/drawing/2014/main" xmlns="" id="{2C5380D9-DB4D-4D07-B390-7098B50AB22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02" y="4383149"/>
            <a:ext cx="1478080" cy="4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24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xmlns="" id="{8E1B5E3B-B362-418D-89AA-3184831DC8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7932" y="0"/>
            <a:ext cx="2821918" cy="5336359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xmlns="" id="{0B7E0902-7A44-42B0-9C05-03334E538058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91532" y="4848608"/>
            <a:ext cx="2015966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2202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xmlns="" id="{CED42A2C-D18D-48AB-9832-DBBDB6CA2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959850" cy="5040313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324" y="3135086"/>
            <a:ext cx="3575011" cy="113211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199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7989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3985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79981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597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197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797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FFFFFF"/>
                </a:solidFill>
              </a:rPr>
              <a:t>All rights reserved algoWatt S.p.A.</a:t>
            </a:r>
            <a:endParaRPr kumimoji="0" lang="it-IT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C15A13-3B68-4CA3-82C6-67D8A14EAE98}" type="slidenum">
              <a:rPr kumimoji="0" lang="it-IT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‹N›</a:t>
            </a:fld>
            <a:endParaRPr kumimoji="0" lang="it-IT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Immagine 8" descr="Immagine che contiene disegnando, luce&#10;&#10;Descrizione generata automaticamente">
            <a:extLst>
              <a:ext uri="{FF2B5EF4-FFF2-40B4-BE49-F238E27FC236}">
                <a16:creationId xmlns:a16="http://schemas.microsoft.com/office/drawing/2014/main" xmlns="" id="{250206DD-FDE3-4407-AA2A-25A8320846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640" y="2234827"/>
            <a:ext cx="2908830" cy="95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57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xmlns="" id="{969B0CEA-1062-40B6-BE00-DAD484F4B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090888" cy="60544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324" y="733017"/>
            <a:ext cx="3868601" cy="2096630"/>
          </a:xfrm>
          <a:solidFill>
            <a:srgbClr val="FF9900"/>
          </a:solidFill>
        </p:spPr>
        <p:txBody>
          <a:bodyPr anchor="b">
            <a:normAutofit/>
          </a:bodyPr>
          <a:lstStyle>
            <a:lvl1pPr algn="l" defTabSz="671993" rtl="0" eaLnBrk="1" latinLnBrk="0" hangingPunct="1">
              <a:lnSpc>
                <a:spcPts val="2600"/>
              </a:lnSpc>
              <a:spcBef>
                <a:spcPct val="0"/>
              </a:spcBef>
              <a:buNone/>
              <a:defRPr lang="en-US" sz="3200" kern="1200" baseline="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/>
              <a:t>GREEN</a:t>
            </a:r>
            <a:br>
              <a:rPr lang="it-IT"/>
            </a:br>
            <a:r>
              <a:rPr lang="it-IT"/>
              <a:t>ENTERPRISE &amp;</a:t>
            </a:r>
            <a:br>
              <a:rPr lang="it-IT"/>
            </a:br>
            <a:r>
              <a:rPr lang="it-IT"/>
              <a:t>CITY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324" y="2849482"/>
            <a:ext cx="3868601" cy="110256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199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7989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3985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79981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597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197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797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FFFFFF"/>
                </a:solidFill>
              </a:rPr>
              <a:t>All rights reserved algoWatt S.p.A.</a:t>
            </a:r>
            <a:endParaRPr kumimoji="0" lang="it-IT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C15A13-3B68-4CA3-82C6-67D8A14EAE98}" type="slidenum">
              <a:rPr kumimoji="0" lang="it-IT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‹N›</a:t>
            </a:fld>
            <a:endParaRPr kumimoji="0" lang="it-IT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Immagine 7" descr="Immagine che contiene disegnando, luce&#10;&#10;Descrizione generata automaticamente">
            <a:extLst>
              <a:ext uri="{FF2B5EF4-FFF2-40B4-BE49-F238E27FC236}">
                <a16:creationId xmlns:a16="http://schemas.microsoft.com/office/drawing/2014/main" xmlns="" id="{2DDFAFDC-A58C-41D9-8FEA-1F3711F88C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710" y="4378192"/>
            <a:ext cx="1778531" cy="58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55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xmlns="" id="{33BD8D41-57B2-4E62-A215-EDE3733FA2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76136"/>
            <a:ext cx="9961123" cy="68432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324" y="733012"/>
            <a:ext cx="3868601" cy="2096630"/>
          </a:xfrm>
          <a:solidFill>
            <a:srgbClr val="213C73"/>
          </a:solidFill>
        </p:spPr>
        <p:txBody>
          <a:bodyPr anchor="b">
            <a:normAutofit/>
          </a:bodyPr>
          <a:lstStyle>
            <a:lvl1pPr algn="l" defTabSz="671993" rtl="0" eaLnBrk="1" latinLnBrk="0" hangingPunct="1">
              <a:lnSpc>
                <a:spcPts val="2600"/>
              </a:lnSpc>
              <a:spcBef>
                <a:spcPct val="0"/>
              </a:spcBef>
              <a:buNone/>
              <a:defRPr lang="en-US" sz="3200" kern="1200" baseline="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324" y="2849477"/>
            <a:ext cx="3868601" cy="110256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199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7989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3985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79981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597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197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797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9" name="Immagine 8" descr="Immagine che contiene disegnando, luce&#10;&#10;Descrizione generata automaticamente">
            <a:extLst>
              <a:ext uri="{FF2B5EF4-FFF2-40B4-BE49-F238E27FC236}">
                <a16:creationId xmlns:a16="http://schemas.microsoft.com/office/drawing/2014/main" xmlns="" id="{261985CF-E8C5-4498-B24F-65DB503A37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710" y="4378192"/>
            <a:ext cx="1778531" cy="58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29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xmlns="" id="{E1A46D04-0DC9-4A70-B12B-026DB743F4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387089"/>
            <a:ext cx="9052317" cy="67892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324" y="733014"/>
            <a:ext cx="3868601" cy="2096630"/>
          </a:xfrm>
          <a:solidFill>
            <a:srgbClr val="47C673"/>
          </a:solidFill>
        </p:spPr>
        <p:txBody>
          <a:bodyPr anchor="b">
            <a:normAutofit/>
          </a:bodyPr>
          <a:lstStyle>
            <a:lvl1pPr>
              <a:lnSpc>
                <a:spcPts val="2600"/>
              </a:lnSpc>
              <a:defRPr sz="3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it-IT"/>
              <a:t>GREEN</a:t>
            </a:r>
            <a:br>
              <a:rPr lang="it-IT"/>
            </a:br>
            <a:r>
              <a:rPr lang="it-IT"/>
              <a:t>MOBILITY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324" y="2850503"/>
            <a:ext cx="3868601" cy="110256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199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7989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3985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79981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597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197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797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8" name="Immagine 7" descr="Immagine che contiene disegnando, luce&#10;&#10;Descrizione generata automaticamente">
            <a:extLst>
              <a:ext uri="{FF2B5EF4-FFF2-40B4-BE49-F238E27FC236}">
                <a16:creationId xmlns:a16="http://schemas.microsoft.com/office/drawing/2014/main" xmlns="" id="{DFCA604C-AF4E-40D8-BB67-87D8B1566C0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8158" y="4319826"/>
            <a:ext cx="1778531" cy="58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39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Intestazione sezione">
    <p:bg>
      <p:bgPr>
        <a:solidFill>
          <a:srgbClr val="163E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4690" y="1256579"/>
            <a:ext cx="3571166" cy="2096630"/>
          </a:xfrm>
        </p:spPr>
        <p:txBody>
          <a:bodyPr anchor="b">
            <a:normAutofit/>
          </a:bodyPr>
          <a:lstStyle>
            <a:lvl1pPr algn="l" defTabSz="67199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kern="1200" baseline="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4690" y="3373044"/>
            <a:ext cx="3571166" cy="110256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199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7989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3985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79981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597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197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797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xmlns="" id="{A793A348-AF12-4FE3-AF0D-0E0E06C4CA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3461"/>
            <a:ext cx="3839950" cy="504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34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Intestazione sezion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5194" y="1256579"/>
            <a:ext cx="3600662" cy="2096630"/>
          </a:xfrm>
        </p:spPr>
        <p:txBody>
          <a:bodyPr anchor="b">
            <a:normAutofit/>
          </a:bodyPr>
          <a:lstStyle>
            <a:lvl1pPr algn="l" defTabSz="67199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45194" y="3373044"/>
            <a:ext cx="3600662" cy="110256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199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7989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3985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79981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597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197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797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xmlns="" id="{A793A348-AF12-4FE3-AF0D-0E0E06C4CA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3461"/>
            <a:ext cx="3839950" cy="504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87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compl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xmlns="" id="{5CCB2746-0BA9-4AE4-9820-E3B0A9B9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7932" y="0"/>
            <a:ext cx="2821918" cy="5336359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xmlns="" id="{99E5A5F5-CBCB-44F7-8188-EF5EB03B50EF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532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990" y="1025417"/>
            <a:ext cx="7727871" cy="332499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100"/>
            </a:lvl2pPr>
            <a:lvl3pPr>
              <a:lnSpc>
                <a:spcPct val="100000"/>
              </a:lnSpc>
              <a:defRPr sz="1050"/>
            </a:lvl3pPr>
            <a:lvl4pPr>
              <a:lnSpc>
                <a:spcPct val="100000"/>
              </a:lnSpc>
              <a:defRPr sz="9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5088" y="4848608"/>
            <a:ext cx="2015966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AC15A13-3B68-4CA3-82C6-67D8A14EAE98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B8D8EA98-AAC6-4109-B97C-D7EA4423566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15989" y="689906"/>
            <a:ext cx="7727870" cy="30276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 b="1"/>
            </a:lvl2pPr>
            <a:lvl3pPr marL="671993" indent="0">
              <a:buNone/>
              <a:defRPr sz="1323" b="1"/>
            </a:lvl3pPr>
            <a:lvl4pPr marL="1007989" indent="0">
              <a:buNone/>
              <a:defRPr sz="1176" b="1"/>
            </a:lvl4pPr>
            <a:lvl5pPr marL="1343985" indent="0">
              <a:buNone/>
              <a:defRPr sz="1176" b="1"/>
            </a:lvl5pPr>
            <a:lvl6pPr marL="1679981" indent="0">
              <a:buNone/>
              <a:defRPr sz="1176" b="1"/>
            </a:lvl6pPr>
            <a:lvl7pPr marL="2015978" indent="0">
              <a:buNone/>
              <a:defRPr sz="1176" b="1"/>
            </a:lvl7pPr>
            <a:lvl8pPr marL="2351974" indent="0">
              <a:buNone/>
              <a:defRPr sz="1176" b="1"/>
            </a:lvl8pPr>
            <a:lvl9pPr marL="2687970" indent="0">
              <a:buNone/>
              <a:defRPr sz="1176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pic>
        <p:nvPicPr>
          <p:cNvPr id="9" name="Immagine 8" descr="Immagine che contiene orologio, segnale&#10;&#10;Descrizione generata automaticamente">
            <a:extLst>
              <a:ext uri="{FF2B5EF4-FFF2-40B4-BE49-F238E27FC236}">
                <a16:creationId xmlns:a16="http://schemas.microsoft.com/office/drawing/2014/main" xmlns="" id="{85B7953F-4257-4218-9EE5-6EFC8E99AE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02" y="4383149"/>
            <a:ext cx="1478080" cy="4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450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 compl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xmlns="" id="{99E5A5F5-CBCB-44F7-8188-EF5EB03B50EF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532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990" y="716591"/>
            <a:ext cx="7727871" cy="363381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100"/>
            </a:lvl2pPr>
            <a:lvl3pPr>
              <a:lnSpc>
                <a:spcPct val="100000"/>
              </a:lnSpc>
              <a:defRPr sz="1050"/>
            </a:lvl3pPr>
            <a:lvl4pPr>
              <a:lnSpc>
                <a:spcPct val="100000"/>
              </a:lnSpc>
              <a:defRPr sz="9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5088" y="4848608"/>
            <a:ext cx="2015966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AC15A13-3B68-4CA3-82C6-67D8A14EAE98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9" name="Immagine 8" descr="Immagine che contiene orologio, segnale&#10;&#10;Descrizione generata automaticamente">
            <a:extLst>
              <a:ext uri="{FF2B5EF4-FFF2-40B4-BE49-F238E27FC236}">
                <a16:creationId xmlns:a16="http://schemas.microsoft.com/office/drawing/2014/main" xmlns="" id="{3707FBDD-FB5F-4059-B268-CA909A1A7D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02" y="4383149"/>
            <a:ext cx="1478080" cy="4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31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974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5990" y="1341750"/>
            <a:ext cx="7727871" cy="31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7951" y="4826486"/>
            <a:ext cx="3023949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All rights reserved </a:t>
            </a:r>
            <a:r>
              <a:rPr lang="en-US" err="1"/>
              <a:t>algoWatt</a:t>
            </a:r>
            <a:r>
              <a:rPr lang="en-US"/>
              <a:t>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5096" y="4826486"/>
            <a:ext cx="2015966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AC15A13-3B68-4CA3-82C6-67D8A14EAE98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6041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0" r:id="rId2"/>
    <p:sldLayoutId id="2147483685" r:id="rId3"/>
    <p:sldLayoutId id="2147483687" r:id="rId4"/>
    <p:sldLayoutId id="2147483689" r:id="rId5"/>
    <p:sldLayoutId id="2147483674" r:id="rId6"/>
    <p:sldLayoutId id="2147483675" r:id="rId7"/>
    <p:sldLayoutId id="2147483662" r:id="rId8"/>
    <p:sldLayoutId id="2147483683" r:id="rId9"/>
    <p:sldLayoutId id="2147483677" r:id="rId10"/>
    <p:sldLayoutId id="2147483682" r:id="rId11"/>
    <p:sldLayoutId id="2147483664" r:id="rId12"/>
    <p:sldLayoutId id="2147483666" r:id="rId13"/>
    <p:sldLayoutId id="2147483676" r:id="rId14"/>
    <p:sldLayoutId id="2147483681" r:id="rId15"/>
    <p:sldLayoutId id="2147483678" r:id="rId16"/>
    <p:sldLayoutId id="2147483667" r:id="rId17"/>
    <p:sldLayoutId id="2147483679" r:id="rId18"/>
  </p:sldLayoutIdLst>
  <p:hf sldNum="0" hdr="0" dt="0"/>
  <p:txStyles>
    <p:titleStyle>
      <a:lvl1pPr algn="l" defTabSz="671993" rtl="0" eaLnBrk="1" latinLnBrk="0" hangingPunct="1">
        <a:lnSpc>
          <a:spcPct val="90000"/>
        </a:lnSpc>
        <a:spcBef>
          <a:spcPct val="0"/>
        </a:spcBef>
        <a:buNone/>
        <a:defRPr sz="3234" kern="12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67998" indent="-167998" algn="l" defTabSz="671993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058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03994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764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39991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47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75987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11983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47980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183976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519972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855968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35996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2pPr>
      <a:lvl3pPr marL="671993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3pPr>
      <a:lvl4pPr marL="1007989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1343985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1679981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015978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351974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687970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ssportjs.org/" TargetMode="External"/><Relationship Id="rId2" Type="http://schemas.openxmlformats.org/officeDocument/2006/relationships/hyperlink" Target="https://shiro.apache.org/" TargetMode="Externa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4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pring.io/blog/2019/08/16/securing-services-with-spring-cloud-gateway" TargetMode="External"/><Relationship Id="rId2" Type="http://schemas.openxmlformats.org/officeDocument/2006/relationships/hyperlink" Target="https://blog.jdriven.com/2019/11/spring-cloud-gateway-with-openid-connect-and-token-relay/" TargetMode="Externa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A986C64A-0883-4B2D-9F0F-3EC27D9AD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9772" y="3214913"/>
            <a:ext cx="4230914" cy="1436915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it-IT" sz="2000" dirty="0"/>
              <a:t>Corso Nuove Tecnologie</a:t>
            </a:r>
          </a:p>
          <a:p>
            <a:pPr>
              <a:spcAft>
                <a:spcPts val="600"/>
              </a:spcAft>
            </a:pPr>
            <a:r>
              <a:rPr lang="it-IT" sz="1600" b="1" dirty="0">
                <a:latin typeface="Arial" panose="020B0604020202020204" pitchFamily="34" charset="0"/>
              </a:rPr>
              <a:t>Microservices</a:t>
            </a:r>
          </a:p>
          <a:p>
            <a:pPr>
              <a:spcAft>
                <a:spcPts val="600"/>
              </a:spcAft>
            </a:pPr>
            <a:r>
              <a:rPr lang="it-IT" sz="1600" b="1" spc="-1" dirty="0">
                <a:solidFill>
                  <a:srgbClr val="1C4587"/>
                </a:solidFill>
                <a:uFill>
                  <a:solidFill>
                    <a:srgbClr val="FFFFFF"/>
                  </a:solidFill>
                </a:uFill>
                <a:latin typeface="Sniglet"/>
              </a:rPr>
              <a:t/>
            </a:r>
            <a:br>
              <a:rPr lang="it-IT" sz="1600" b="1" spc="-1" dirty="0">
                <a:solidFill>
                  <a:srgbClr val="1C4587"/>
                </a:solidFill>
                <a:uFill>
                  <a:solidFill>
                    <a:srgbClr val="FFFFFF"/>
                  </a:solidFill>
                </a:uFill>
                <a:latin typeface="Sniglet"/>
              </a:rPr>
            </a:br>
            <a:r>
              <a:rPr lang="it-IT" sz="1600" b="1" spc="-1" dirty="0">
                <a:solidFill>
                  <a:srgbClr val="1C4587"/>
                </a:solidFill>
                <a:uFill>
                  <a:solidFill>
                    <a:srgbClr val="FFFFFF"/>
                  </a:solidFill>
                </a:uFill>
                <a:latin typeface="Sniglet"/>
              </a:rPr>
              <a:t>Christian Melchiorre </a:t>
            </a:r>
            <a:br>
              <a:rPr lang="it-IT" sz="1600" b="1" spc="-1" dirty="0">
                <a:solidFill>
                  <a:srgbClr val="1C4587"/>
                </a:solidFill>
                <a:uFill>
                  <a:solidFill>
                    <a:srgbClr val="FFFFFF"/>
                  </a:solidFill>
                </a:uFill>
                <a:latin typeface="Sniglet"/>
              </a:rPr>
            </a:br>
            <a:endParaRPr lang="it-IT" sz="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spcAft>
                <a:spcPts val="600"/>
              </a:spcAft>
            </a:pPr>
            <a:endParaRPr lang="it-IT" sz="1600" dirty="0"/>
          </a:p>
          <a:p>
            <a:pPr>
              <a:spcAft>
                <a:spcPts val="600"/>
              </a:spcAft>
            </a:pPr>
            <a:endParaRPr lang="it-IT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5E12E83-DD5C-45FE-8646-608066162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FFFFFF"/>
                </a:solidFill>
              </a:rPr>
              <a:t>All rights reserved algoWatt S.p.A.</a:t>
            </a:r>
            <a:endParaRPr kumimoji="0" lang="it-IT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110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3899B9-0709-44B6-B7C1-094C87FBC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Security Tokens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5CC7A82-E52B-4662-8FA5-C03CB5868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2B822A67-F6AC-485E-9CFD-9EBEDA215C97}"/>
              </a:ext>
            </a:extLst>
          </p:cNvPr>
          <p:cNvSpPr txBox="1">
            <a:spLocks/>
          </p:cNvSpPr>
          <p:nvPr/>
        </p:nvSpPr>
        <p:spPr>
          <a:xfrm>
            <a:off x="615990" y="917481"/>
            <a:ext cx="7727950" cy="3237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1800" dirty="0"/>
              <a:t>Che tipo di token usare?</a:t>
            </a:r>
          </a:p>
          <a:p>
            <a:r>
              <a:rPr lang="en-US" sz="1800" dirty="0" err="1"/>
              <a:t>Un’opzione</a:t>
            </a:r>
            <a:r>
              <a:rPr lang="en-US" sz="1800" dirty="0"/>
              <a:t> </a:t>
            </a:r>
            <a:r>
              <a:rPr lang="en-US" sz="1800" dirty="0" err="1"/>
              <a:t>consiste</a:t>
            </a:r>
            <a:r>
              <a:rPr lang="en-US" sz="1800" dirty="0"/>
              <a:t> </a:t>
            </a:r>
            <a:r>
              <a:rPr lang="en-US" sz="1800" dirty="0" err="1"/>
              <a:t>nell’usare</a:t>
            </a:r>
            <a:r>
              <a:rPr lang="en-US" sz="1800" dirty="0"/>
              <a:t> </a:t>
            </a:r>
            <a:r>
              <a:rPr lang="en-US" sz="1800" i="1" dirty="0"/>
              <a:t>opaque </a:t>
            </a:r>
            <a:r>
              <a:rPr lang="en-US" sz="1800" dirty="0"/>
              <a:t>tokens: Il token è </a:t>
            </a:r>
            <a:r>
              <a:rPr lang="en-US" sz="1800" dirty="0" err="1"/>
              <a:t>semplicemente</a:t>
            </a:r>
            <a:r>
              <a:rPr lang="en-US" sz="1800" dirty="0"/>
              <a:t> un ID </a:t>
            </a:r>
            <a:r>
              <a:rPr lang="en-US" sz="1800" dirty="0" err="1"/>
              <a:t>unico</a:t>
            </a:r>
            <a:r>
              <a:rPr lang="en-US" sz="1800" dirty="0"/>
              <a:t>. Il </a:t>
            </a:r>
            <a:r>
              <a:rPr lang="en-US" sz="1800" dirty="0" err="1"/>
              <a:t>servizio</a:t>
            </a:r>
            <a:r>
              <a:rPr lang="en-US" sz="1800" dirty="0"/>
              <a:t> </a:t>
            </a:r>
            <a:r>
              <a:rPr lang="en-US" sz="1800" dirty="0" err="1"/>
              <a:t>che</a:t>
            </a:r>
            <a:r>
              <a:rPr lang="en-US" sz="1800" dirty="0"/>
              <a:t> </a:t>
            </a:r>
            <a:r>
              <a:rPr lang="en-US" sz="1800" dirty="0" err="1"/>
              <a:t>riceve</a:t>
            </a:r>
            <a:r>
              <a:rPr lang="en-US" sz="1800" dirty="0"/>
              <a:t> </a:t>
            </a:r>
            <a:r>
              <a:rPr lang="en-US" sz="1800" dirty="0" err="1"/>
              <a:t>questo</a:t>
            </a:r>
            <a:r>
              <a:rPr lang="en-US" sz="1800" dirty="0"/>
              <a:t> ID </a:t>
            </a:r>
            <a:r>
              <a:rPr lang="en-US" sz="1800" dirty="0" err="1"/>
              <a:t>deve</a:t>
            </a:r>
            <a:r>
              <a:rPr lang="en-US" sz="1800" dirty="0"/>
              <a:t> </a:t>
            </a:r>
            <a:r>
              <a:rPr lang="en-US" sz="1800" dirty="0" err="1"/>
              <a:t>effettuare</a:t>
            </a:r>
            <a:r>
              <a:rPr lang="en-US" sz="1800" dirty="0"/>
              <a:t> una </a:t>
            </a:r>
            <a:r>
              <a:rPr lang="en-US" sz="1800" dirty="0" err="1"/>
              <a:t>chiamata</a:t>
            </a:r>
            <a:r>
              <a:rPr lang="en-US" sz="1800" dirty="0"/>
              <a:t> RPC a un security service per </a:t>
            </a:r>
            <a:r>
              <a:rPr lang="en-US" sz="1800" dirty="0" err="1"/>
              <a:t>validare</a:t>
            </a:r>
            <a:r>
              <a:rPr lang="en-US" sz="1800" dirty="0"/>
              <a:t> </a:t>
            </a:r>
            <a:r>
              <a:rPr lang="en-US" sz="1800" dirty="0" err="1"/>
              <a:t>il</a:t>
            </a:r>
            <a:r>
              <a:rPr lang="en-US" sz="1800" dirty="0"/>
              <a:t> token ed </a:t>
            </a:r>
            <a:r>
              <a:rPr lang="en-US" sz="1800" dirty="0" err="1"/>
              <a:t>ottenere</a:t>
            </a:r>
            <a:r>
              <a:rPr lang="en-US" sz="1800" dirty="0"/>
              <a:t> </a:t>
            </a:r>
            <a:r>
              <a:rPr lang="en-US" sz="1800" dirty="0" err="1"/>
              <a:t>l’informazione</a:t>
            </a:r>
            <a:r>
              <a:rPr lang="en-US" sz="1800" dirty="0"/>
              <a:t> </a:t>
            </a:r>
            <a:r>
              <a:rPr lang="en-US" sz="1800" dirty="0" err="1"/>
              <a:t>dell’utente</a:t>
            </a:r>
            <a:r>
              <a:rPr lang="en-US" sz="1800" dirty="0"/>
              <a:t> (</a:t>
            </a:r>
            <a:r>
              <a:rPr lang="en-US" sz="1800" dirty="0" err="1"/>
              <a:t>identità</a:t>
            </a:r>
            <a:r>
              <a:rPr lang="en-US" sz="1800" dirty="0"/>
              <a:t> e </a:t>
            </a:r>
            <a:r>
              <a:rPr lang="en-US" sz="1800" dirty="0" err="1"/>
              <a:t>ruolo</a:t>
            </a:r>
            <a:r>
              <a:rPr lang="en-US" sz="1800" dirty="0"/>
              <a:t>)</a:t>
            </a:r>
          </a:p>
          <a:p>
            <a:r>
              <a:rPr lang="en-US" sz="1800" dirty="0" err="1"/>
              <a:t>Un’opzione</a:t>
            </a:r>
            <a:r>
              <a:rPr lang="en-US" sz="1800" dirty="0"/>
              <a:t> </a:t>
            </a:r>
            <a:r>
              <a:rPr lang="en-US" sz="1800" dirty="0" err="1"/>
              <a:t>alternativa</a:t>
            </a:r>
            <a:r>
              <a:rPr lang="it-IT" sz="1800" dirty="0"/>
              <a:t> consiste nell’usare </a:t>
            </a:r>
            <a:r>
              <a:rPr lang="it-IT" sz="1800" i="1" dirty="0"/>
              <a:t>transparent tokens</a:t>
            </a:r>
            <a:r>
              <a:rPr lang="it-IT" sz="1800" dirty="0"/>
              <a:t>, ovvero tokens che contengono al proprio interno l’informazione necessaria sull’utente.</a:t>
            </a:r>
          </a:p>
        </p:txBody>
      </p:sp>
    </p:spTree>
    <p:extLst>
      <p:ext uri="{BB962C8B-B14F-4D97-AF65-F5344CB8AC3E}">
        <p14:creationId xmlns:p14="http://schemas.microsoft.com/office/powerpoint/2010/main" val="557816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3899B9-0709-44B6-B7C1-094C87FBC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Security Tokens: JWT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5CC7A82-E52B-4662-8FA5-C03CB5868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2B822A67-F6AC-485E-9CFD-9EBEDA215C97}"/>
              </a:ext>
            </a:extLst>
          </p:cNvPr>
          <p:cNvSpPr txBox="1">
            <a:spLocks/>
          </p:cNvSpPr>
          <p:nvPr/>
        </p:nvSpPr>
        <p:spPr>
          <a:xfrm>
            <a:off x="615990" y="1036319"/>
            <a:ext cx="7727950" cy="3118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Uno standard molto </a:t>
            </a:r>
            <a:r>
              <a:rPr lang="en-US" sz="1600" dirty="0" err="1"/>
              <a:t>usato</a:t>
            </a:r>
            <a:r>
              <a:rPr lang="en-US" sz="1600" dirty="0"/>
              <a:t> </a:t>
            </a:r>
            <a:r>
              <a:rPr lang="it-IT" sz="1600" dirty="0"/>
              <a:t>è</a:t>
            </a:r>
            <a:r>
              <a:rPr lang="en-US" sz="1600" dirty="0"/>
              <a:t> </a:t>
            </a:r>
            <a:r>
              <a:rPr lang="en-US" sz="1600" dirty="0" err="1"/>
              <a:t>il</a:t>
            </a:r>
            <a:r>
              <a:rPr lang="en-US" sz="1600" dirty="0"/>
              <a:t> JSON Web Token (JWT).</a:t>
            </a:r>
          </a:p>
          <a:p>
            <a:r>
              <a:rPr lang="en-US" sz="1600" dirty="0"/>
              <a:t>Un token JWT è un </a:t>
            </a:r>
            <a:r>
              <a:rPr lang="en-US" sz="1600" dirty="0" err="1"/>
              <a:t>oggetto</a:t>
            </a:r>
            <a:r>
              <a:rPr lang="en-US" sz="1600" dirty="0"/>
              <a:t> JSON </a:t>
            </a:r>
            <a:r>
              <a:rPr lang="en-US" sz="1600" dirty="0" err="1"/>
              <a:t>che</a:t>
            </a:r>
            <a:r>
              <a:rPr lang="en-US" sz="1600" dirty="0"/>
              <a:t> </a:t>
            </a:r>
            <a:r>
              <a:rPr lang="en-US" sz="1600" dirty="0" err="1"/>
              <a:t>contiene</a:t>
            </a:r>
            <a:r>
              <a:rPr lang="en-US" sz="1600" dirty="0"/>
              <a:t> </a:t>
            </a:r>
            <a:r>
              <a:rPr lang="en-US" sz="1600" dirty="0" err="1"/>
              <a:t>l’identità</a:t>
            </a:r>
            <a:r>
              <a:rPr lang="en-US" sz="1600" dirty="0"/>
              <a:t> ed </a:t>
            </a:r>
            <a:r>
              <a:rPr lang="en-US" sz="1600" dirty="0" err="1"/>
              <a:t>il</a:t>
            </a:r>
            <a:r>
              <a:rPr lang="en-US" sz="1600" dirty="0"/>
              <a:t> </a:t>
            </a:r>
            <a:r>
              <a:rPr lang="en-US" sz="1600" dirty="0" err="1"/>
              <a:t>ruolo</a:t>
            </a:r>
            <a:r>
              <a:rPr lang="en-US" sz="1600" dirty="0"/>
              <a:t> del principal come payload </a:t>
            </a:r>
            <a:r>
              <a:rPr lang="en-US" sz="1600" dirty="0" err="1"/>
              <a:t>più</a:t>
            </a:r>
            <a:r>
              <a:rPr lang="en-US" sz="1600" dirty="0"/>
              <a:t> metadata </a:t>
            </a:r>
            <a:r>
              <a:rPr lang="en-US" sz="1600" dirty="0" err="1"/>
              <a:t>aggiuntivi</a:t>
            </a:r>
            <a:r>
              <a:rPr lang="en-US" sz="1600" dirty="0"/>
              <a:t> (come la data di </a:t>
            </a:r>
            <a:r>
              <a:rPr lang="en-US" sz="1600" dirty="0" err="1"/>
              <a:t>scadenza</a:t>
            </a:r>
            <a:r>
              <a:rPr lang="en-US" sz="1600" dirty="0"/>
              <a:t> del token)</a:t>
            </a:r>
          </a:p>
          <a:p>
            <a:r>
              <a:rPr lang="en-US" sz="1600" dirty="0"/>
              <a:t>Il token è </a:t>
            </a:r>
            <a:r>
              <a:rPr lang="en-US" sz="1600" dirty="0" err="1"/>
              <a:t>crittografato</a:t>
            </a:r>
            <a:r>
              <a:rPr lang="en-US" sz="1600" dirty="0"/>
              <a:t> con una </a:t>
            </a:r>
            <a:r>
              <a:rPr lang="en-US" sz="1600" dirty="0" err="1"/>
              <a:t>chiave</a:t>
            </a:r>
            <a:r>
              <a:rPr lang="en-US" sz="1600" dirty="0"/>
              <a:t> nota solo al </a:t>
            </a:r>
            <a:r>
              <a:rPr lang="en-US" sz="1600" dirty="0" err="1"/>
              <a:t>creatore</a:t>
            </a:r>
            <a:r>
              <a:rPr lang="en-US" sz="1600" dirty="0"/>
              <a:t> del token (es: </a:t>
            </a:r>
            <a:r>
              <a:rPr lang="en-US" sz="1600" dirty="0" err="1"/>
              <a:t>il</a:t>
            </a:r>
            <a:r>
              <a:rPr lang="en-US" sz="1600" dirty="0"/>
              <a:t> gateway) ed ai </a:t>
            </a:r>
            <a:r>
              <a:rPr lang="en-US" sz="1600" dirty="0" err="1"/>
              <a:t>servizi</a:t>
            </a:r>
            <a:r>
              <a:rPr lang="en-US" sz="1600" dirty="0"/>
              <a:t> </a:t>
            </a:r>
            <a:r>
              <a:rPr lang="en-US" sz="1600" dirty="0" err="1"/>
              <a:t>che</a:t>
            </a:r>
            <a:r>
              <a:rPr lang="en-US" sz="1600" dirty="0"/>
              <a:t> lo </a:t>
            </a:r>
            <a:r>
              <a:rPr lang="en-US" sz="1600" dirty="0" err="1"/>
              <a:t>ricevono</a:t>
            </a:r>
            <a:r>
              <a:rPr lang="en-US" sz="1600" dirty="0"/>
              <a:t>.</a:t>
            </a:r>
          </a:p>
          <a:p>
            <a:r>
              <a:rPr lang="en-US" sz="1600" dirty="0"/>
              <a:t>Un </a:t>
            </a:r>
            <a:r>
              <a:rPr lang="en-US" sz="1600" dirty="0" err="1"/>
              <a:t>problema</a:t>
            </a:r>
            <a:r>
              <a:rPr lang="en-US" sz="1600" dirty="0"/>
              <a:t> con </a:t>
            </a:r>
            <a:r>
              <a:rPr lang="en-US" sz="1600" dirty="0" err="1"/>
              <a:t>i</a:t>
            </a:r>
            <a:r>
              <a:rPr lang="en-US" sz="1600" dirty="0"/>
              <a:t> token </a:t>
            </a:r>
            <a:r>
              <a:rPr lang="en-US" sz="1600" dirty="0" err="1"/>
              <a:t>trasparenti</a:t>
            </a:r>
            <a:r>
              <a:rPr lang="en-US" sz="1600" dirty="0"/>
              <a:t> </a:t>
            </a:r>
            <a:r>
              <a:rPr lang="en-US" sz="1600" dirty="0" err="1"/>
              <a:t>tipo</a:t>
            </a:r>
            <a:r>
              <a:rPr lang="en-US" sz="1600" dirty="0"/>
              <a:t> JWT è </a:t>
            </a:r>
            <a:r>
              <a:rPr lang="en-US" sz="1600" dirty="0" err="1"/>
              <a:t>che</a:t>
            </a:r>
            <a:r>
              <a:rPr lang="en-US" sz="1600" dirty="0"/>
              <a:t> </a:t>
            </a:r>
            <a:r>
              <a:rPr lang="en-US" sz="1600" dirty="0" err="1"/>
              <a:t>essendo</a:t>
            </a:r>
            <a:r>
              <a:rPr lang="en-US" sz="1600" i="1" dirty="0"/>
              <a:t> self-contained</a:t>
            </a:r>
            <a:r>
              <a:rPr lang="en-US" sz="1600" dirty="0"/>
              <a:t> </a:t>
            </a:r>
            <a:r>
              <a:rPr lang="en-US" sz="1600" dirty="0" err="1"/>
              <a:t>sono</a:t>
            </a:r>
            <a:r>
              <a:rPr lang="en-US" sz="1600" dirty="0"/>
              <a:t> </a:t>
            </a:r>
            <a:r>
              <a:rPr lang="en-US" sz="1600" dirty="0" err="1"/>
              <a:t>irrevocabili</a:t>
            </a:r>
            <a:r>
              <a:rPr lang="en-US" sz="1600" dirty="0"/>
              <a:t> </a:t>
            </a:r>
            <a:r>
              <a:rPr lang="en-US" sz="1600" dirty="0" err="1"/>
              <a:t>fino</a:t>
            </a:r>
            <a:r>
              <a:rPr lang="en-US" sz="1600" dirty="0"/>
              <a:t> </a:t>
            </a:r>
            <a:r>
              <a:rPr lang="en-US" sz="1600" dirty="0" err="1"/>
              <a:t>alla</a:t>
            </a:r>
            <a:r>
              <a:rPr lang="en-US" sz="1600" dirty="0"/>
              <a:t> </a:t>
            </a:r>
            <a:r>
              <a:rPr lang="en-US" sz="1600" dirty="0" err="1"/>
              <a:t>scadenza</a:t>
            </a:r>
            <a:r>
              <a:rPr lang="en-US" sz="1600" dirty="0"/>
              <a:t> (non </a:t>
            </a:r>
            <a:r>
              <a:rPr lang="en-US" sz="1600" dirty="0" err="1"/>
              <a:t>c’è</a:t>
            </a:r>
            <a:r>
              <a:rPr lang="en-US" sz="1600" dirty="0"/>
              <a:t> modo di </a:t>
            </a:r>
            <a:r>
              <a:rPr lang="en-US" sz="1600" dirty="0" err="1"/>
              <a:t>revocare</a:t>
            </a:r>
            <a:r>
              <a:rPr lang="en-US" sz="1600" dirty="0"/>
              <a:t> un token </a:t>
            </a:r>
            <a:r>
              <a:rPr lang="en-US" sz="1600" dirty="0" err="1"/>
              <a:t>che</a:t>
            </a:r>
            <a:r>
              <a:rPr lang="en-US" sz="1600" dirty="0"/>
              <a:t> </a:t>
            </a:r>
            <a:r>
              <a:rPr lang="en-US" sz="1600" dirty="0" err="1"/>
              <a:t>finisce</a:t>
            </a:r>
            <a:r>
              <a:rPr lang="en-US" sz="1600" dirty="0"/>
              <a:t> </a:t>
            </a:r>
            <a:r>
              <a:rPr lang="en-US" sz="1600" dirty="0" err="1"/>
              <a:t>nelle</a:t>
            </a:r>
            <a:r>
              <a:rPr lang="en-US" sz="1600" dirty="0"/>
              <a:t> </a:t>
            </a:r>
            <a:r>
              <a:rPr lang="en-US" sz="1600" dirty="0" err="1"/>
              <a:t>mani</a:t>
            </a:r>
            <a:r>
              <a:rPr lang="en-US" sz="1600" dirty="0"/>
              <a:t> </a:t>
            </a:r>
            <a:r>
              <a:rPr lang="en-US" sz="1600" dirty="0" err="1"/>
              <a:t>sbagliate</a:t>
            </a:r>
            <a:r>
              <a:rPr lang="en-US" sz="1600" dirty="0"/>
              <a:t>)</a:t>
            </a:r>
          </a:p>
          <a:p>
            <a:r>
              <a:rPr lang="en-US" sz="1600" dirty="0"/>
              <a:t>La </a:t>
            </a:r>
            <a:r>
              <a:rPr lang="en-US" sz="1600" dirty="0" err="1"/>
              <a:t>soluzione</a:t>
            </a:r>
            <a:r>
              <a:rPr lang="en-US" sz="1600" dirty="0"/>
              <a:t> è di </a:t>
            </a:r>
            <a:r>
              <a:rPr lang="en-US" sz="1600" dirty="0" err="1"/>
              <a:t>utilizzare</a:t>
            </a:r>
            <a:r>
              <a:rPr lang="en-US" sz="1600" dirty="0"/>
              <a:t> un </a:t>
            </a:r>
            <a:r>
              <a:rPr lang="en-US" sz="1600" i="1" dirty="0"/>
              <a:t>expiration time</a:t>
            </a:r>
            <a:r>
              <a:rPr lang="en-US" sz="1600" dirty="0"/>
              <a:t> molto breve </a:t>
            </a:r>
            <a:r>
              <a:rPr lang="en-US" sz="1600" dirty="0" err="1"/>
              <a:t>insieme</a:t>
            </a:r>
            <a:r>
              <a:rPr lang="en-US" sz="1600" dirty="0"/>
              <a:t> a un refresh token.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4130177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3B588500-C6BB-4CC3-9F4A-2CADEEB97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00AB7B2-5954-420B-A0AF-6CA011CD6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791" y="228600"/>
            <a:ext cx="5246267" cy="398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810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3899B9-0709-44B6-B7C1-094C87FBC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OAuth 2.0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5CC7A82-E52B-4662-8FA5-C03CB5868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2B822A67-F6AC-485E-9CFD-9EBEDA215C97}"/>
              </a:ext>
            </a:extLst>
          </p:cNvPr>
          <p:cNvSpPr txBox="1">
            <a:spLocks/>
          </p:cNvSpPr>
          <p:nvPr/>
        </p:nvSpPr>
        <p:spPr>
          <a:xfrm>
            <a:off x="615990" y="1036319"/>
            <a:ext cx="7727950" cy="3118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Non è </a:t>
            </a:r>
            <a:r>
              <a:rPr lang="en-US" sz="1600" dirty="0" err="1"/>
              <a:t>necessario</a:t>
            </a:r>
            <a:r>
              <a:rPr lang="en-US" sz="1600" dirty="0"/>
              <a:t> </a:t>
            </a:r>
            <a:r>
              <a:rPr lang="en-US" sz="1600" dirty="0" err="1"/>
              <a:t>sviluppare</a:t>
            </a:r>
            <a:r>
              <a:rPr lang="en-US" sz="1600" dirty="0"/>
              <a:t> da zero </a:t>
            </a:r>
            <a:r>
              <a:rPr lang="en-US" sz="1600" dirty="0" err="1"/>
              <a:t>un’infrastruttura</a:t>
            </a:r>
            <a:r>
              <a:rPr lang="en-US" sz="1600" dirty="0"/>
              <a:t> per </a:t>
            </a:r>
            <a:r>
              <a:rPr lang="en-US" sz="1600" dirty="0" err="1"/>
              <a:t>l’autenticazione</a:t>
            </a:r>
            <a:r>
              <a:rPr lang="en-US" sz="1600" dirty="0"/>
              <a:t>.</a:t>
            </a:r>
          </a:p>
          <a:p>
            <a:r>
              <a:rPr lang="en-US" sz="1600" dirty="0"/>
              <a:t>Si </a:t>
            </a:r>
            <a:r>
              <a:rPr lang="en-US" sz="1600" dirty="0" err="1"/>
              <a:t>può</a:t>
            </a:r>
            <a:r>
              <a:rPr lang="en-US" sz="1600" dirty="0"/>
              <a:t> </a:t>
            </a:r>
            <a:r>
              <a:rPr lang="en-US" sz="1600" dirty="0" err="1"/>
              <a:t>utilizzare</a:t>
            </a:r>
            <a:r>
              <a:rPr lang="en-US" sz="1600" dirty="0"/>
              <a:t> un </a:t>
            </a:r>
            <a:r>
              <a:rPr lang="en-US" sz="1600" dirty="0" err="1"/>
              <a:t>servizio</a:t>
            </a:r>
            <a:r>
              <a:rPr lang="en-US" sz="1600" dirty="0"/>
              <a:t> o framework </a:t>
            </a:r>
            <a:r>
              <a:rPr lang="en-US" sz="1600" i="1" dirty="0"/>
              <a:t>off-the-shelf</a:t>
            </a:r>
            <a:r>
              <a:rPr lang="en-US" sz="1600" dirty="0"/>
              <a:t> </a:t>
            </a:r>
            <a:r>
              <a:rPr lang="en-US" sz="1600" dirty="0" err="1"/>
              <a:t>che</a:t>
            </a:r>
            <a:r>
              <a:rPr lang="en-US" sz="1600" dirty="0"/>
              <a:t> </a:t>
            </a:r>
            <a:r>
              <a:rPr lang="en-US" sz="1600" dirty="0" err="1"/>
              <a:t>implementa</a:t>
            </a:r>
            <a:r>
              <a:rPr lang="en-US" sz="1600" dirty="0"/>
              <a:t> la  standard </a:t>
            </a:r>
            <a:r>
              <a:rPr lang="en-US" sz="1600"/>
              <a:t>OAuth 2.0 basato sui concetti appena esposti</a:t>
            </a:r>
            <a:endParaRPr lang="en-US" sz="1600" dirty="0"/>
          </a:p>
          <a:p>
            <a:r>
              <a:rPr lang="en-US" sz="1600" dirty="0"/>
              <a:t>OAuth 2.0 è </a:t>
            </a:r>
            <a:r>
              <a:rPr lang="en-US" sz="1600" dirty="0" err="1"/>
              <a:t>uno</a:t>
            </a:r>
            <a:r>
              <a:rPr lang="en-US" sz="1600" dirty="0"/>
              <a:t> standard </a:t>
            </a:r>
            <a:r>
              <a:rPr lang="en-US" sz="1600" dirty="0" err="1"/>
              <a:t>sviluppato</a:t>
            </a:r>
            <a:r>
              <a:rPr lang="en-US" sz="1600" dirty="0"/>
              <a:t> </a:t>
            </a:r>
            <a:r>
              <a:rPr lang="en-US" sz="1600" dirty="0" err="1"/>
              <a:t>originariamente</a:t>
            </a:r>
            <a:r>
              <a:rPr lang="en-US" sz="1600" dirty="0"/>
              <a:t> per </a:t>
            </a:r>
            <a:r>
              <a:rPr lang="en-US" sz="1600" dirty="0" err="1"/>
              <a:t>l’utilizzo</a:t>
            </a:r>
            <a:r>
              <a:rPr lang="en-US" sz="1600" dirty="0"/>
              <a:t> </a:t>
            </a:r>
            <a:r>
              <a:rPr lang="en-US" sz="1600" dirty="0" err="1"/>
              <a:t>degli</a:t>
            </a:r>
            <a:r>
              <a:rPr lang="en-US" sz="1600" dirty="0"/>
              <a:t> account </a:t>
            </a:r>
            <a:r>
              <a:rPr lang="en-US" sz="1600" dirty="0" err="1"/>
              <a:t>esistenti</a:t>
            </a:r>
            <a:r>
              <a:rPr lang="en-US" sz="1600" dirty="0"/>
              <a:t> </a:t>
            </a:r>
            <a:r>
              <a:rPr lang="en-US" sz="1600" dirty="0" err="1"/>
              <a:t>presso</a:t>
            </a:r>
            <a:r>
              <a:rPr lang="en-US" sz="1600" dirty="0"/>
              <a:t> </a:t>
            </a:r>
            <a:r>
              <a:rPr lang="en-US" sz="1600" dirty="0" err="1"/>
              <a:t>servizi</a:t>
            </a:r>
            <a:r>
              <a:rPr lang="en-US" sz="1600" dirty="0"/>
              <a:t> </a:t>
            </a:r>
            <a:r>
              <a:rPr lang="en-US" sz="1600" dirty="0" err="1"/>
              <a:t>tipo</a:t>
            </a:r>
            <a:r>
              <a:rPr lang="en-US" sz="1600" dirty="0"/>
              <a:t> GitHub o Google per </a:t>
            </a:r>
            <a:r>
              <a:rPr lang="en-US" sz="1600" dirty="0" err="1"/>
              <a:t>l’accesso</a:t>
            </a:r>
            <a:r>
              <a:rPr lang="en-US" sz="1600" dirty="0"/>
              <a:t> ad </a:t>
            </a:r>
            <a:r>
              <a:rPr lang="en-US" sz="1600" dirty="0" err="1"/>
              <a:t>applicazioni</a:t>
            </a:r>
            <a:r>
              <a:rPr lang="en-US" sz="1600" dirty="0"/>
              <a:t> third-party senza dover </a:t>
            </a:r>
            <a:r>
              <a:rPr lang="en-US" sz="1600" dirty="0" err="1"/>
              <a:t>rivelare</a:t>
            </a:r>
            <a:r>
              <a:rPr lang="en-US" sz="1600" dirty="0"/>
              <a:t> a </a:t>
            </a:r>
            <a:r>
              <a:rPr lang="en-US" sz="1600" dirty="0" err="1"/>
              <a:t>queste</a:t>
            </a:r>
            <a:r>
              <a:rPr lang="en-US" sz="1600" dirty="0"/>
              <a:t> la password </a:t>
            </a:r>
            <a:r>
              <a:rPr lang="en-US" sz="1600" dirty="0" err="1"/>
              <a:t>degli</a:t>
            </a:r>
            <a:r>
              <a:rPr lang="en-US" sz="1600" dirty="0"/>
              <a:t> account</a:t>
            </a:r>
          </a:p>
          <a:p>
            <a:r>
              <a:rPr lang="it-IT" sz="1600" dirty="0"/>
              <a:t>SSO: Single Sign On</a:t>
            </a:r>
          </a:p>
          <a:p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3900770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3899B9-0709-44B6-B7C1-094C87FBC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OAuth 2.0 – Concetti chiave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5CC7A82-E52B-4662-8FA5-C03CB5868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2B822A67-F6AC-485E-9CFD-9EBEDA215C97}"/>
              </a:ext>
            </a:extLst>
          </p:cNvPr>
          <p:cNvSpPr txBox="1">
            <a:spLocks/>
          </p:cNvSpPr>
          <p:nvPr/>
        </p:nvSpPr>
        <p:spPr>
          <a:xfrm>
            <a:off x="615911" y="1036319"/>
            <a:ext cx="7727950" cy="3118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Authorization Server:</a:t>
            </a:r>
            <a:r>
              <a:rPr lang="en-US" sz="1800" dirty="0"/>
              <a:t> </a:t>
            </a:r>
            <a:r>
              <a:rPr lang="en-US" sz="1800" dirty="0" err="1"/>
              <a:t>Fornisce</a:t>
            </a:r>
            <a:r>
              <a:rPr lang="en-US" sz="1800" dirty="0"/>
              <a:t> una API per </a:t>
            </a:r>
            <a:r>
              <a:rPr lang="en-US" sz="1800" dirty="0" err="1"/>
              <a:t>autenticare</a:t>
            </a:r>
            <a:r>
              <a:rPr lang="en-US" sz="1800" dirty="0"/>
              <a:t> </a:t>
            </a:r>
            <a:r>
              <a:rPr lang="en-US" sz="1800" dirty="0" err="1"/>
              <a:t>l’utente</a:t>
            </a:r>
            <a:r>
              <a:rPr lang="en-US" sz="1800" dirty="0"/>
              <a:t> ed </a:t>
            </a:r>
            <a:r>
              <a:rPr lang="en-US" sz="1800" dirty="0" err="1"/>
              <a:t>ottenere</a:t>
            </a:r>
            <a:r>
              <a:rPr lang="en-US" sz="1800" dirty="0"/>
              <a:t> un Access Token (</a:t>
            </a:r>
            <a:r>
              <a:rPr lang="en-US" sz="1800" dirty="0" err="1"/>
              <a:t>insieme</a:t>
            </a:r>
            <a:r>
              <a:rPr lang="en-US" sz="1800" dirty="0"/>
              <a:t> ad un Refresh Token).</a:t>
            </a:r>
            <a:endParaRPr lang="en-US" sz="1800" b="1" dirty="0"/>
          </a:p>
          <a:p>
            <a:r>
              <a:rPr lang="en-US" sz="1800" b="1" dirty="0"/>
              <a:t>Resource Server: </a:t>
            </a:r>
            <a:r>
              <a:rPr lang="en-US" sz="1800" dirty="0"/>
              <a:t>E’ </a:t>
            </a:r>
            <a:r>
              <a:rPr lang="en-US" sz="1800" dirty="0" err="1"/>
              <a:t>il</a:t>
            </a:r>
            <a:r>
              <a:rPr lang="en-US" sz="1800" dirty="0"/>
              <a:t> </a:t>
            </a:r>
            <a:r>
              <a:rPr lang="en-US" sz="1800" dirty="0" err="1"/>
              <a:t>servizio</a:t>
            </a:r>
            <a:r>
              <a:rPr lang="en-US" sz="1800" dirty="0"/>
              <a:t> da </a:t>
            </a:r>
            <a:r>
              <a:rPr lang="en-US" sz="1800" dirty="0" err="1"/>
              <a:t>invocare</a:t>
            </a:r>
            <a:r>
              <a:rPr lang="en-US" sz="1800" dirty="0"/>
              <a:t>, </a:t>
            </a:r>
            <a:r>
              <a:rPr lang="en-US" sz="1800" dirty="0" err="1"/>
              <a:t>che</a:t>
            </a:r>
            <a:r>
              <a:rPr lang="en-US" sz="1800" dirty="0"/>
              <a:t> </a:t>
            </a:r>
            <a:r>
              <a:rPr lang="en-US" sz="1800" dirty="0" err="1"/>
              <a:t>usa</a:t>
            </a:r>
            <a:r>
              <a:rPr lang="en-US" sz="1800" dirty="0"/>
              <a:t> </a:t>
            </a:r>
            <a:r>
              <a:rPr lang="en-US" sz="1800" dirty="0" err="1"/>
              <a:t>l’Access</a:t>
            </a:r>
            <a:r>
              <a:rPr lang="en-US" sz="1800" dirty="0"/>
              <a:t> Token per </a:t>
            </a:r>
            <a:r>
              <a:rPr lang="en-US" sz="1800" dirty="0" err="1"/>
              <a:t>autorizzare</a:t>
            </a:r>
            <a:r>
              <a:rPr lang="en-US" sz="1800" dirty="0"/>
              <a:t> </a:t>
            </a:r>
            <a:r>
              <a:rPr lang="en-US" sz="1800" dirty="0" err="1"/>
              <a:t>l’accesso</a:t>
            </a:r>
            <a:r>
              <a:rPr lang="en-US" sz="1800" dirty="0"/>
              <a:t>.</a:t>
            </a:r>
            <a:endParaRPr lang="en-US" sz="1800" b="1" dirty="0"/>
          </a:p>
          <a:p>
            <a:r>
              <a:rPr lang="en-US" sz="1800" b="1" dirty="0"/>
              <a:t>Client: </a:t>
            </a:r>
            <a:r>
              <a:rPr lang="en-US" sz="1800" dirty="0"/>
              <a:t>E’ </a:t>
            </a:r>
            <a:r>
              <a:rPr lang="en-US" sz="1800" dirty="0" err="1"/>
              <a:t>il</a:t>
            </a:r>
            <a:r>
              <a:rPr lang="en-US" sz="1800" dirty="0"/>
              <a:t> </a:t>
            </a:r>
            <a:r>
              <a:rPr lang="en-US" sz="1800" dirty="0" err="1"/>
              <a:t>soggetto</a:t>
            </a:r>
            <a:r>
              <a:rPr lang="en-US" sz="1800" dirty="0"/>
              <a:t> </a:t>
            </a:r>
            <a:r>
              <a:rPr lang="en-US" sz="1800" dirty="0" err="1"/>
              <a:t>che</a:t>
            </a:r>
            <a:r>
              <a:rPr lang="en-US" sz="1800" dirty="0"/>
              <a:t> </a:t>
            </a:r>
            <a:r>
              <a:rPr lang="en-US" sz="1800" dirty="0" err="1"/>
              <a:t>vuole</a:t>
            </a:r>
            <a:r>
              <a:rPr lang="en-US" sz="1800" dirty="0"/>
              <a:t> </a:t>
            </a:r>
            <a:r>
              <a:rPr lang="en-US" sz="1800" dirty="0" err="1"/>
              <a:t>l’accesso</a:t>
            </a:r>
            <a:r>
              <a:rPr lang="en-US" sz="1800" dirty="0"/>
              <a:t> al Resource Server. In </a:t>
            </a:r>
            <a:r>
              <a:rPr lang="en-US" sz="1800" dirty="0" err="1"/>
              <a:t>un’architettura</a:t>
            </a:r>
            <a:r>
              <a:rPr lang="en-US" sz="1800" dirty="0"/>
              <a:t> </a:t>
            </a:r>
            <a:r>
              <a:rPr lang="en-US" sz="1800"/>
              <a:t>a microservices </a:t>
            </a:r>
            <a:r>
              <a:rPr lang="en-US" sz="1800" dirty="0" err="1"/>
              <a:t>l’OAuth</a:t>
            </a:r>
            <a:r>
              <a:rPr lang="en-US" sz="1800" dirty="0"/>
              <a:t> 2.0 client è </a:t>
            </a:r>
            <a:r>
              <a:rPr lang="en-US" sz="1800" dirty="0" err="1"/>
              <a:t>l’API</a:t>
            </a:r>
            <a:r>
              <a:rPr lang="en-US" sz="1800" dirty="0"/>
              <a:t> Gateway (per </a:t>
            </a:r>
            <a:r>
              <a:rPr lang="en-US" sz="1800" dirty="0" err="1"/>
              <a:t>conto</a:t>
            </a:r>
            <a:r>
              <a:rPr lang="en-US" sz="1800" dirty="0"/>
              <a:t> </a:t>
            </a:r>
            <a:r>
              <a:rPr lang="en-US" sz="1800" dirty="0" err="1"/>
              <a:t>dei</a:t>
            </a:r>
            <a:r>
              <a:rPr lang="en-US" sz="1800" dirty="0"/>
              <a:t> client </a:t>
            </a:r>
            <a:r>
              <a:rPr lang="en-US" sz="1800" dirty="0" err="1"/>
              <a:t>dell’applicazione</a:t>
            </a:r>
            <a:r>
              <a:rPr lang="en-US" sz="1800" dirty="0"/>
              <a:t>)</a:t>
            </a:r>
          </a:p>
          <a:p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515845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095F88-A164-48B3-A1B7-5132E9C07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69C10ED-C6F0-439E-B313-582BE8A9D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C515133-28CE-4C23-A456-3E8C0B0CB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24" y="136606"/>
            <a:ext cx="7894801" cy="47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879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4C82822-5430-42F9-92C4-775183C11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79EE99D-6A7B-4D02-A9CB-B3B9793EC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24" y="278139"/>
            <a:ext cx="7378801" cy="448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71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3899B9-0709-44B6-B7C1-094C87FBC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OAuth 2.0 – Riepilogo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9C3BF2-93D5-4548-A4C6-3C1501A95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90" y="1043940"/>
            <a:ext cx="7727871" cy="2471420"/>
          </a:xfr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1800" dirty="0"/>
              <a:t>In </a:t>
            </a:r>
            <a:r>
              <a:rPr lang="en-US" sz="1800" dirty="0" err="1"/>
              <a:t>un’architettura</a:t>
            </a:r>
            <a:r>
              <a:rPr lang="en-US" sz="1800" dirty="0"/>
              <a:t> a microservices:</a:t>
            </a:r>
          </a:p>
          <a:p>
            <a:endParaRPr lang="en-US" sz="1800" dirty="0"/>
          </a:p>
          <a:p>
            <a:r>
              <a:rPr lang="en-US" sz="1800" dirty="0"/>
              <a:t>L’API Gateway è </a:t>
            </a:r>
            <a:r>
              <a:rPr lang="en-US" sz="1800" dirty="0" err="1"/>
              <a:t>responsabile</a:t>
            </a:r>
            <a:r>
              <a:rPr lang="en-US" sz="1800" dirty="0"/>
              <a:t> per </a:t>
            </a:r>
            <a:r>
              <a:rPr lang="en-US" sz="1800" dirty="0" err="1"/>
              <a:t>autenticare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clients.</a:t>
            </a:r>
          </a:p>
          <a:p>
            <a:r>
              <a:rPr lang="en-US" sz="1800" dirty="0"/>
              <a:t>API Gateway e </a:t>
            </a:r>
            <a:r>
              <a:rPr lang="en-US" sz="1800" dirty="0" err="1"/>
              <a:t>servizi</a:t>
            </a:r>
            <a:r>
              <a:rPr lang="en-US" sz="1800" dirty="0"/>
              <a:t> </a:t>
            </a:r>
            <a:r>
              <a:rPr lang="en-US" sz="1800" dirty="0" err="1"/>
              <a:t>utilizzano</a:t>
            </a:r>
            <a:r>
              <a:rPr lang="en-US" sz="1800" dirty="0"/>
              <a:t> un transparent token (es: JWT) per </a:t>
            </a:r>
            <a:r>
              <a:rPr lang="en-US" sz="1800" dirty="0" err="1"/>
              <a:t>passarsi</a:t>
            </a:r>
            <a:r>
              <a:rPr lang="en-US" sz="1800" dirty="0"/>
              <a:t> le </a:t>
            </a:r>
            <a:r>
              <a:rPr lang="en-US" sz="1800" dirty="0" err="1"/>
              <a:t>informazioni</a:t>
            </a:r>
            <a:r>
              <a:rPr lang="en-US" sz="1800" dirty="0"/>
              <a:t> </a:t>
            </a:r>
            <a:r>
              <a:rPr lang="en-US" sz="1800" dirty="0" err="1"/>
              <a:t>riguardanti</a:t>
            </a:r>
            <a:r>
              <a:rPr lang="en-US" sz="1800" dirty="0"/>
              <a:t> </a:t>
            </a:r>
            <a:r>
              <a:rPr lang="en-US" sz="1800" dirty="0" err="1"/>
              <a:t>il</a:t>
            </a:r>
            <a:r>
              <a:rPr lang="en-US" sz="1800" dirty="0"/>
              <a:t> principal.</a:t>
            </a:r>
          </a:p>
          <a:p>
            <a:r>
              <a:rPr lang="en-US" sz="1800" dirty="0"/>
              <a:t>Dal token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servizi</a:t>
            </a:r>
            <a:r>
              <a:rPr lang="en-US" sz="1800" dirty="0"/>
              <a:t> </a:t>
            </a:r>
            <a:r>
              <a:rPr lang="en-US" sz="1800" dirty="0" err="1"/>
              <a:t>ottengono</a:t>
            </a:r>
            <a:r>
              <a:rPr lang="en-US" sz="1800" dirty="0"/>
              <a:t> </a:t>
            </a:r>
            <a:r>
              <a:rPr lang="en-US" sz="1800" dirty="0" err="1"/>
              <a:t>informazioni</a:t>
            </a:r>
            <a:r>
              <a:rPr lang="en-US" sz="1800" dirty="0"/>
              <a:t> come </a:t>
            </a:r>
            <a:r>
              <a:rPr lang="en-US" sz="1800" dirty="0" err="1"/>
              <a:t>l’identity</a:t>
            </a:r>
            <a:r>
              <a:rPr lang="en-US" sz="1800" dirty="0"/>
              <a:t> ed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ruoli</a:t>
            </a:r>
            <a:r>
              <a:rPr lang="en-US" sz="1800" dirty="0"/>
              <a:t> del principal e </a:t>
            </a:r>
            <a:r>
              <a:rPr lang="en-US" sz="1800" dirty="0" err="1"/>
              <a:t>utilizzando</a:t>
            </a:r>
            <a:r>
              <a:rPr lang="en-US" sz="1800" dirty="0"/>
              <a:t> </a:t>
            </a:r>
            <a:r>
              <a:rPr lang="en-US" sz="1800" dirty="0" err="1"/>
              <a:t>queste</a:t>
            </a:r>
            <a:r>
              <a:rPr lang="en-US" sz="1800" dirty="0"/>
              <a:t> </a:t>
            </a:r>
            <a:r>
              <a:rPr lang="en-US" sz="1800" dirty="0" err="1"/>
              <a:t>informazioni</a:t>
            </a:r>
            <a:r>
              <a:rPr lang="en-US" sz="1800" dirty="0"/>
              <a:t> per </a:t>
            </a:r>
            <a:r>
              <a:rPr lang="en-US" sz="1800" dirty="0" err="1"/>
              <a:t>autorizzare</a:t>
            </a:r>
            <a:r>
              <a:rPr lang="en-US" sz="1800" dirty="0"/>
              <a:t> </a:t>
            </a:r>
            <a:r>
              <a:rPr lang="en-US" sz="1800" dirty="0" err="1"/>
              <a:t>l’operazione</a:t>
            </a:r>
            <a:r>
              <a:rPr lang="en-US" sz="1800" dirty="0"/>
              <a:t> </a:t>
            </a:r>
            <a:r>
              <a:rPr lang="en-US" sz="1800" dirty="0" err="1"/>
              <a:t>richiesta</a:t>
            </a:r>
            <a:r>
              <a:rPr lang="en-US" sz="1800" dirty="0"/>
              <a:t>.</a:t>
            </a:r>
            <a:endParaRPr lang="it-IT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5CC7A82-E52B-4662-8FA5-C03CB5868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8892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3899B9-0709-44B6-B7C1-094C87FBC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Autorizzazione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9C3BF2-93D5-4548-A4C6-3C1501A95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90" y="1120771"/>
            <a:ext cx="7727871" cy="2798769"/>
          </a:xfr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1800" dirty="0" err="1"/>
              <a:t>Autenticare</a:t>
            </a:r>
            <a:r>
              <a:rPr lang="en-US" sz="1800" dirty="0"/>
              <a:t> </a:t>
            </a:r>
            <a:r>
              <a:rPr lang="en-US" sz="1800" dirty="0" err="1"/>
              <a:t>l’identità</a:t>
            </a:r>
            <a:r>
              <a:rPr lang="en-US" sz="1800" dirty="0"/>
              <a:t> del client è </a:t>
            </a:r>
            <a:r>
              <a:rPr lang="en-US" sz="1800" dirty="0" err="1"/>
              <a:t>importante</a:t>
            </a:r>
            <a:r>
              <a:rPr lang="en-US" sz="1800" dirty="0"/>
              <a:t> </a:t>
            </a:r>
            <a:r>
              <a:rPr lang="en-US" sz="1800"/>
              <a:t>ma insufficiente.</a:t>
            </a:r>
            <a:endParaRPr lang="en-US" sz="1800" dirty="0"/>
          </a:p>
          <a:p>
            <a:r>
              <a:rPr lang="en-US" sz="1800" dirty="0" err="1"/>
              <a:t>Un’applicazione</a:t>
            </a:r>
            <a:r>
              <a:rPr lang="en-US" sz="1800" dirty="0"/>
              <a:t> </a:t>
            </a:r>
            <a:r>
              <a:rPr lang="en-US" sz="1800" dirty="0" err="1"/>
              <a:t>deve</a:t>
            </a:r>
            <a:r>
              <a:rPr lang="en-US" sz="1800" dirty="0"/>
              <a:t> </a:t>
            </a:r>
            <a:r>
              <a:rPr lang="en-US" sz="1800" dirty="0" err="1"/>
              <a:t>anche</a:t>
            </a:r>
            <a:r>
              <a:rPr lang="en-US" sz="1800" dirty="0"/>
              <a:t> </a:t>
            </a:r>
            <a:r>
              <a:rPr lang="en-US" sz="1800" dirty="0" err="1"/>
              <a:t>implementare</a:t>
            </a:r>
            <a:r>
              <a:rPr lang="en-US" sz="1800" dirty="0"/>
              <a:t> un </a:t>
            </a:r>
            <a:r>
              <a:rPr lang="en-US" sz="1800" dirty="0" err="1"/>
              <a:t>meccanismo</a:t>
            </a:r>
            <a:r>
              <a:rPr lang="en-US" sz="1800" dirty="0"/>
              <a:t> di </a:t>
            </a:r>
            <a:r>
              <a:rPr lang="en-US" sz="1800" dirty="0" err="1"/>
              <a:t>autorizzazione</a:t>
            </a:r>
            <a:r>
              <a:rPr lang="en-US" sz="1800" dirty="0"/>
              <a:t> </a:t>
            </a:r>
            <a:r>
              <a:rPr lang="en-US" sz="1800" dirty="0" err="1"/>
              <a:t>che</a:t>
            </a:r>
            <a:r>
              <a:rPr lang="en-US" sz="1800" dirty="0"/>
              <a:t> </a:t>
            </a:r>
            <a:r>
              <a:rPr lang="en-US" sz="1800" dirty="0" err="1"/>
              <a:t>verifichi</a:t>
            </a:r>
            <a:r>
              <a:rPr lang="en-US" sz="1800" dirty="0"/>
              <a:t> </a:t>
            </a:r>
            <a:r>
              <a:rPr lang="en-US" sz="1800" dirty="0" err="1"/>
              <a:t>che</a:t>
            </a:r>
            <a:r>
              <a:rPr lang="en-US" sz="1800" dirty="0"/>
              <a:t> </a:t>
            </a:r>
            <a:r>
              <a:rPr lang="en-US" sz="1800" dirty="0" err="1"/>
              <a:t>il</a:t>
            </a:r>
            <a:r>
              <a:rPr lang="en-US" sz="1800" dirty="0"/>
              <a:t> client </a:t>
            </a:r>
            <a:r>
              <a:rPr lang="en-US" sz="1800" dirty="0" err="1"/>
              <a:t>abbia</a:t>
            </a:r>
            <a:r>
              <a:rPr lang="en-US" sz="1800" dirty="0"/>
              <a:t> </a:t>
            </a:r>
            <a:r>
              <a:rPr lang="en-US" sz="1800" dirty="0" err="1"/>
              <a:t>il</a:t>
            </a:r>
            <a:r>
              <a:rPr lang="en-US" sz="1800" dirty="0"/>
              <a:t> </a:t>
            </a:r>
            <a:r>
              <a:rPr lang="en-US" sz="1800" dirty="0" err="1"/>
              <a:t>permesso</a:t>
            </a:r>
            <a:r>
              <a:rPr lang="en-US" sz="1800" dirty="0"/>
              <a:t> di </a:t>
            </a:r>
            <a:r>
              <a:rPr lang="en-US" sz="1800" dirty="0" err="1"/>
              <a:t>eseguire</a:t>
            </a:r>
            <a:r>
              <a:rPr lang="en-US" sz="1800" dirty="0"/>
              <a:t> </a:t>
            </a:r>
            <a:r>
              <a:rPr lang="en-US" sz="1800" err="1"/>
              <a:t>l’operazione</a:t>
            </a:r>
            <a:r>
              <a:rPr lang="en-US" sz="1800"/>
              <a:t> richiesta.</a:t>
            </a:r>
            <a:endParaRPr lang="en-US" sz="1800" dirty="0"/>
          </a:p>
          <a:p>
            <a:r>
              <a:rPr lang="en-US" sz="1800" dirty="0" err="1"/>
              <a:t>Anche</a:t>
            </a:r>
            <a:r>
              <a:rPr lang="en-US" sz="1800" dirty="0"/>
              <a:t> </a:t>
            </a:r>
            <a:r>
              <a:rPr lang="en-US" sz="1800" dirty="0" err="1"/>
              <a:t>nel</a:t>
            </a:r>
            <a:r>
              <a:rPr lang="en-US" sz="1800" dirty="0"/>
              <a:t> </a:t>
            </a:r>
            <a:r>
              <a:rPr lang="en-US" sz="1800" dirty="0" err="1"/>
              <a:t>caso</a:t>
            </a:r>
            <a:r>
              <a:rPr lang="en-US" sz="1800" dirty="0"/>
              <a:t> di </a:t>
            </a:r>
            <a:r>
              <a:rPr lang="en-US" sz="1800" dirty="0" err="1"/>
              <a:t>autorizzazione</a:t>
            </a:r>
            <a:r>
              <a:rPr lang="en-US" sz="1800" dirty="0"/>
              <a:t>, </a:t>
            </a:r>
            <a:r>
              <a:rPr lang="en-US" sz="1800" dirty="0" err="1"/>
              <a:t>centralizzare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compiti</a:t>
            </a:r>
            <a:r>
              <a:rPr lang="en-US" sz="1800" dirty="0"/>
              <a:t> di </a:t>
            </a:r>
            <a:r>
              <a:rPr lang="en-US" sz="1800" dirty="0" err="1"/>
              <a:t>autorizzazione</a:t>
            </a:r>
            <a:r>
              <a:rPr lang="en-US" sz="1800" dirty="0"/>
              <a:t> </a:t>
            </a:r>
            <a:r>
              <a:rPr lang="en-US" sz="1800" dirty="0" err="1"/>
              <a:t>nell’API</a:t>
            </a:r>
            <a:r>
              <a:rPr lang="en-US" sz="1800" dirty="0"/>
              <a:t> Gateway </a:t>
            </a:r>
            <a:r>
              <a:rPr lang="en-US" sz="1800" dirty="0" err="1"/>
              <a:t>può</a:t>
            </a:r>
            <a:r>
              <a:rPr lang="en-US" sz="1800" dirty="0"/>
              <a:t> </a:t>
            </a:r>
            <a:r>
              <a:rPr lang="en-US" sz="1800" dirty="0" err="1"/>
              <a:t>aiutare</a:t>
            </a:r>
            <a:r>
              <a:rPr lang="en-US" sz="1800" dirty="0"/>
              <a:t> a </a:t>
            </a:r>
            <a:r>
              <a:rPr lang="en-US" sz="1800" dirty="0" err="1"/>
              <a:t>ridurre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rischi</a:t>
            </a:r>
            <a:r>
              <a:rPr lang="en-US" sz="1800" dirty="0"/>
              <a:t> di </a:t>
            </a:r>
            <a:r>
              <a:rPr lang="en-US" sz="1800" dirty="0" err="1"/>
              <a:t>vulnerabilità</a:t>
            </a:r>
            <a:r>
              <a:rPr lang="en-US" sz="1800" dirty="0"/>
              <a:t>, ma </a:t>
            </a:r>
            <a:r>
              <a:rPr lang="en-US" sz="1800" dirty="0" err="1"/>
              <a:t>presenta</a:t>
            </a:r>
            <a:r>
              <a:rPr lang="en-US" sz="1800" dirty="0"/>
              <a:t> </a:t>
            </a:r>
            <a:r>
              <a:rPr lang="en-US" sz="1800" dirty="0" err="1"/>
              <a:t>il</a:t>
            </a:r>
            <a:r>
              <a:rPr lang="en-US" sz="1800" dirty="0"/>
              <a:t> </a:t>
            </a:r>
            <a:r>
              <a:rPr lang="en-US" sz="1800" dirty="0" err="1"/>
              <a:t>problema</a:t>
            </a:r>
            <a:r>
              <a:rPr lang="en-US" sz="1800" dirty="0"/>
              <a:t> di </a:t>
            </a:r>
            <a:r>
              <a:rPr lang="en-US" sz="1800" dirty="0" err="1"/>
              <a:t>accoppiare</a:t>
            </a:r>
            <a:r>
              <a:rPr lang="en-US" sz="1800" dirty="0"/>
              <a:t> </a:t>
            </a:r>
            <a:r>
              <a:rPr lang="en-US" sz="1800" dirty="0" err="1"/>
              <a:t>il</a:t>
            </a:r>
            <a:r>
              <a:rPr lang="en-US" sz="1800" dirty="0"/>
              <a:t> Gateway con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singoli</a:t>
            </a:r>
            <a:r>
              <a:rPr lang="en-US" sz="1800" dirty="0"/>
              <a:t> </a:t>
            </a:r>
            <a:r>
              <a:rPr lang="en-US" sz="1800" dirty="0" err="1"/>
              <a:t>servizi</a:t>
            </a:r>
            <a:r>
              <a:rPr lang="en-US" sz="1800" dirty="0"/>
              <a:t>.</a:t>
            </a:r>
          </a:p>
          <a:p>
            <a:r>
              <a:rPr lang="en-US" sz="1800"/>
              <a:t>In alternativa, </a:t>
            </a:r>
            <a:r>
              <a:rPr lang="en-US" sz="1800" dirty="0" err="1"/>
              <a:t>l’autorizzazione</a:t>
            </a:r>
            <a:r>
              <a:rPr lang="en-US" sz="1800" dirty="0"/>
              <a:t> </a:t>
            </a:r>
            <a:r>
              <a:rPr lang="en-US" sz="1800" dirty="0" err="1"/>
              <a:t>viene</a:t>
            </a:r>
            <a:r>
              <a:rPr lang="en-US" sz="1800" dirty="0"/>
              <a:t> </a:t>
            </a:r>
            <a:r>
              <a:rPr lang="en-US" sz="1800" dirty="0" err="1"/>
              <a:t>effettuata</a:t>
            </a:r>
            <a:r>
              <a:rPr lang="en-US" sz="1800" dirty="0"/>
              <a:t> </a:t>
            </a:r>
            <a:r>
              <a:rPr lang="en-US" sz="1800" dirty="0" err="1"/>
              <a:t>dai</a:t>
            </a:r>
            <a:r>
              <a:rPr lang="en-US" sz="1800" dirty="0"/>
              <a:t> </a:t>
            </a:r>
            <a:r>
              <a:rPr lang="en-US" sz="1800" dirty="0" err="1"/>
              <a:t>singoli</a:t>
            </a:r>
            <a:r>
              <a:rPr lang="en-US" sz="1800" dirty="0"/>
              <a:t> </a:t>
            </a:r>
            <a:r>
              <a:rPr lang="en-US" sz="1800" dirty="0" err="1"/>
              <a:t>servizi</a:t>
            </a:r>
            <a:r>
              <a:rPr lang="en-US" sz="1800" dirty="0"/>
              <a:t>. </a:t>
            </a:r>
            <a:endParaRPr lang="it-IT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5CC7A82-E52B-4662-8FA5-C03CB5868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413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F65F0C-62DB-44D8-8A40-043B37D50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Frameworks per autenticazione e autorizzazione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0A7CE6A-0454-420D-97BB-4FDFB21AA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89" y="1203959"/>
            <a:ext cx="7727871" cy="3184547"/>
          </a:xfr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r>
              <a:rPr lang="it-IT" sz="1800" dirty="0"/>
              <a:t>Come in altri casi, anche nel caso di autenticazione e autorizzazione la soluzione migliore è utilizzare un framework esistente.</a:t>
            </a:r>
          </a:p>
          <a:p>
            <a:r>
              <a:rPr lang="it-IT" sz="1800" dirty="0"/>
              <a:t>La scelta dipende dal technology stack scelto per l’applicazione.</a:t>
            </a:r>
          </a:p>
          <a:p>
            <a:r>
              <a:rPr lang="it-IT" sz="1800" dirty="0"/>
              <a:t>Tra i framewok più popolari ci sono Apache Shiro</a:t>
            </a:r>
            <a:r>
              <a:rPr lang="en-US" sz="1800" dirty="0"/>
              <a:t> (</a:t>
            </a:r>
            <a:r>
              <a:rPr lang="en-US" sz="1800" dirty="0">
                <a:hlinkClick r:id="rId2"/>
              </a:rPr>
              <a:t>https://shiro.apache.org</a:t>
            </a:r>
            <a:r>
              <a:rPr lang="en-US" sz="1800" dirty="0"/>
              <a:t>) e Passport (</a:t>
            </a:r>
            <a:r>
              <a:rPr lang="en-US" sz="1800" dirty="0">
                <a:hlinkClick r:id="rId3"/>
              </a:rPr>
              <a:t>http://www.passportjs.org</a:t>
            </a:r>
            <a:r>
              <a:rPr lang="en-US" sz="1800" dirty="0"/>
              <a:t>) per </a:t>
            </a:r>
            <a:r>
              <a:rPr lang="en-US" sz="1800" dirty="0" err="1"/>
              <a:t>applicazioni</a:t>
            </a:r>
            <a:r>
              <a:rPr lang="en-US" sz="1800" dirty="0"/>
              <a:t> NodeJS</a:t>
            </a:r>
          </a:p>
          <a:p>
            <a:r>
              <a:rPr lang="en-US" sz="1800" dirty="0"/>
              <a:t>Spring Cloud </a:t>
            </a:r>
            <a:r>
              <a:rPr lang="en-US" sz="1800" dirty="0" err="1"/>
              <a:t>utilizza</a:t>
            </a:r>
            <a:r>
              <a:rPr lang="en-US" sz="1800" dirty="0"/>
              <a:t> </a:t>
            </a:r>
            <a:r>
              <a:rPr lang="en-US" sz="1800" dirty="0" err="1"/>
              <a:t>Sprinig</a:t>
            </a:r>
            <a:r>
              <a:rPr lang="en-US" sz="1800" dirty="0"/>
              <a:t> Security.</a:t>
            </a:r>
            <a:endParaRPr lang="it-IT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88046E0-7337-4A5B-9A7D-3D11E374C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5896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xmlns="" id="{08D1FD13-B3F9-494B-B83A-12B13FAD23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878141"/>
              </p:ext>
            </p:extLst>
          </p:nvPr>
        </p:nvGraphicFramePr>
        <p:xfrm>
          <a:off x="1" y="0"/>
          <a:ext cx="8959850" cy="5045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7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" y="0"/>
                        <a:ext cx="8959850" cy="50451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62300B4-541E-45F2-879D-DBC85668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E8ED21C-F83E-41F7-8641-16DE8402FFF0}"/>
              </a:ext>
            </a:extLst>
          </p:cNvPr>
          <p:cNvSpPr/>
          <p:nvPr/>
        </p:nvSpPr>
        <p:spPr>
          <a:xfrm>
            <a:off x="477520" y="2409378"/>
            <a:ext cx="3586480" cy="1808480"/>
          </a:xfrm>
          <a:prstGeom prst="rect">
            <a:avLst/>
          </a:prstGeom>
          <a:solidFill>
            <a:srgbClr val="213C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it-IT" sz="2800" dirty="0">
                <a:latin typeface="Arial Black" panose="020B0A04020102020204" pitchFamily="34" charset="0"/>
              </a:rPr>
              <a:t>Microservices Security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5B42237-EBC3-413A-9D91-FF52579900FF}"/>
              </a:ext>
            </a:extLst>
          </p:cNvPr>
          <p:cNvSpPr txBox="1"/>
          <p:nvPr/>
        </p:nvSpPr>
        <p:spPr>
          <a:xfrm>
            <a:off x="487679" y="3012866"/>
            <a:ext cx="3241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</a:rPr>
              <a:t>Microservices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028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F65F0C-62DB-44D8-8A40-043B37D50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Spring Cloud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0A7CE6A-0454-420D-97BB-4FDFB21AA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90" y="1066799"/>
            <a:ext cx="7727871" cy="3283607"/>
          </a:xfr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1800" dirty="0"/>
              <a:t>Spring Security </a:t>
            </a:r>
            <a:r>
              <a:rPr lang="en-US" sz="1800" dirty="0" err="1"/>
              <a:t>implementa</a:t>
            </a:r>
            <a:r>
              <a:rPr lang="en-US" sz="1800" dirty="0"/>
              <a:t> una security token-based per </a:t>
            </a:r>
            <a:r>
              <a:rPr lang="en-US" sz="1800" dirty="0" err="1"/>
              <a:t>applicazioni</a:t>
            </a:r>
            <a:r>
              <a:rPr lang="en-US" sz="1800" dirty="0"/>
              <a:t> Spring Boot.</a:t>
            </a:r>
          </a:p>
          <a:p>
            <a:r>
              <a:rPr lang="en-US" sz="1800" dirty="0"/>
              <a:t>Spring Cloud Security integra Spring Security con alter component </a:t>
            </a:r>
            <a:r>
              <a:rPr lang="en-US" sz="1800" dirty="0" err="1"/>
              <a:t>nell’ambiente</a:t>
            </a:r>
            <a:r>
              <a:rPr lang="en-US" sz="1800" dirty="0"/>
              <a:t> Spring Cloud (Eureka, </a:t>
            </a:r>
            <a:r>
              <a:rPr lang="en-US" sz="1800" dirty="0" err="1"/>
              <a:t>Zuul</a:t>
            </a:r>
            <a:r>
              <a:rPr lang="en-US" sz="1800" dirty="0"/>
              <a:t>, etc.)</a:t>
            </a:r>
          </a:p>
          <a:p>
            <a:r>
              <a:rPr lang="en-US" sz="1800" dirty="0"/>
              <a:t>In </a:t>
            </a:r>
            <a:r>
              <a:rPr lang="en-US" sz="1800" dirty="0" err="1"/>
              <a:t>particolare</a:t>
            </a:r>
            <a:r>
              <a:rPr lang="en-US" sz="1800" dirty="0"/>
              <a:t>, </a:t>
            </a:r>
            <a:r>
              <a:rPr lang="en-US" sz="1800" dirty="0" err="1"/>
              <a:t>facilita</a:t>
            </a:r>
            <a:r>
              <a:rPr lang="en-US" sz="1800" dirty="0"/>
              <a:t> </a:t>
            </a:r>
            <a:r>
              <a:rPr lang="en-US" sz="1800" dirty="0" err="1"/>
              <a:t>l’utilizzo</a:t>
            </a:r>
            <a:r>
              <a:rPr lang="en-US" sz="1800" dirty="0"/>
              <a:t> </a:t>
            </a:r>
            <a:r>
              <a:rPr lang="en-US" sz="1800" dirty="0" err="1"/>
              <a:t>dell’SSO</a:t>
            </a:r>
            <a:r>
              <a:rPr lang="en-US" sz="1800" dirty="0"/>
              <a:t> </a:t>
            </a:r>
            <a:r>
              <a:rPr lang="en-US" sz="1800" dirty="0" err="1"/>
              <a:t>basato</a:t>
            </a:r>
            <a:r>
              <a:rPr lang="en-US" sz="1800" dirty="0"/>
              <a:t> </a:t>
            </a:r>
            <a:r>
              <a:rPr lang="en-US" sz="1800" dirty="0" err="1"/>
              <a:t>su</a:t>
            </a:r>
            <a:r>
              <a:rPr lang="en-US" sz="1800" dirty="0"/>
              <a:t> OAuth </a:t>
            </a:r>
            <a:r>
              <a:rPr lang="en-US" sz="1800" dirty="0" smtClean="0"/>
              <a:t>2.0</a:t>
            </a:r>
          </a:p>
          <a:p>
            <a:endParaRPr lang="en-US" sz="1800" dirty="0"/>
          </a:p>
          <a:p>
            <a:r>
              <a:rPr lang="it-IT" sz="1800" dirty="0">
                <a:hlinkClick r:id="rId2"/>
              </a:rPr>
              <a:t>https://blog.jdriven.com/2019/11/spring-cloud-gateway-with-openid-connect-and-token-relay</a:t>
            </a:r>
            <a:r>
              <a:rPr lang="it-IT" sz="1800" dirty="0" smtClean="0">
                <a:hlinkClick r:id="rId2"/>
              </a:rPr>
              <a:t>/</a:t>
            </a:r>
            <a:endParaRPr lang="it-IT" sz="1800" dirty="0" smtClean="0"/>
          </a:p>
          <a:p>
            <a:r>
              <a:rPr lang="it-IT" sz="1800" dirty="0">
                <a:hlinkClick r:id="rId3"/>
              </a:rPr>
              <a:t>https://spring.io/blog/2019/08/16/securing-services-with-spring-cloud-gateway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88046E0-7337-4A5B-9A7D-3D11E374C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7409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xmlns="" id="{BAE97DF1-8D4E-499E-B1D6-BE72081E8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Sedi </a:t>
            </a:r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xmlns="" id="{A14A0010-C9D7-4A88-B2C1-D920CB53AD84}"/>
              </a:ext>
            </a:extLst>
          </p:cNvPr>
          <p:cNvGrpSpPr/>
          <p:nvPr/>
        </p:nvGrpSpPr>
        <p:grpSpPr>
          <a:xfrm>
            <a:off x="3043962" y="2116754"/>
            <a:ext cx="3382135" cy="626445"/>
            <a:chOff x="2805727" y="3297498"/>
            <a:chExt cx="1989081" cy="368421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xmlns="" id="{6E253C33-345C-4371-95E0-992A4E10A1BE}"/>
                </a:ext>
              </a:extLst>
            </p:cNvPr>
            <p:cNvGrpSpPr/>
            <p:nvPr/>
          </p:nvGrpSpPr>
          <p:grpSpPr>
            <a:xfrm>
              <a:off x="2805727" y="3297498"/>
              <a:ext cx="372537" cy="368421"/>
              <a:chOff x="2770840" y="3123758"/>
              <a:chExt cx="372537" cy="368421"/>
            </a:xfrm>
          </p:grpSpPr>
          <p:sp>
            <p:nvSpPr>
              <p:cNvPr id="28" name="Ovale 27">
                <a:extLst>
                  <a:ext uri="{FF2B5EF4-FFF2-40B4-BE49-F238E27FC236}">
                    <a16:creationId xmlns:a16="http://schemas.microsoft.com/office/drawing/2014/main" xmlns="" id="{A8B8E643-E554-41F6-B31F-B521B5537493}"/>
                  </a:ext>
                </a:extLst>
              </p:cNvPr>
              <p:cNvSpPr/>
              <p:nvPr/>
            </p:nvSpPr>
            <p:spPr bwMode="auto">
              <a:xfrm>
                <a:off x="2794132" y="3144005"/>
                <a:ext cx="348901" cy="348174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01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9" name="CasellaDiTesto 5">
                <a:extLst>
                  <a:ext uri="{FF2B5EF4-FFF2-40B4-BE49-F238E27FC236}">
                    <a16:creationId xmlns:a16="http://schemas.microsoft.com/office/drawing/2014/main" xmlns="" id="{B9F7E8B4-E9D7-4214-837B-860F145746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70840" y="3267241"/>
                <a:ext cx="372365" cy="1629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RM</a:t>
                </a:r>
              </a:p>
            </p:txBody>
          </p:sp>
          <p:pic>
            <p:nvPicPr>
              <p:cNvPr id="30" name="Immagine 19">
                <a:extLst>
                  <a:ext uri="{FF2B5EF4-FFF2-40B4-BE49-F238E27FC236}">
                    <a16:creationId xmlns:a16="http://schemas.microsoft.com/office/drawing/2014/main" xmlns="" id="{CFAB1F94-9092-4774-BBE9-41C107F5F1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51567" y="3123758"/>
                <a:ext cx="191810" cy="304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7" name="Rettangolo 26">
              <a:extLst>
                <a:ext uri="{FF2B5EF4-FFF2-40B4-BE49-F238E27FC236}">
                  <a16:creationId xmlns:a16="http://schemas.microsoft.com/office/drawing/2014/main" xmlns="" id="{8A4AE6A3-E0F4-4D75-9A24-95044A6D99BE}"/>
                </a:ext>
              </a:extLst>
            </p:cNvPr>
            <p:cNvSpPr/>
            <p:nvPr/>
          </p:nvSpPr>
          <p:spPr>
            <a:xfrm>
              <a:off x="3230788" y="3304359"/>
              <a:ext cx="1564020" cy="2896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it-IT" sz="100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Black" panose="020B0A040201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Roma</a:t>
              </a:r>
            </a:p>
            <a:p>
              <a:pPr lvl="0">
                <a:spcBef>
                  <a:spcPct val="0"/>
                </a:spcBef>
                <a:defRPr/>
              </a:pPr>
              <a:r>
                <a:rPr lang="it-IT" sz="800">
                  <a:solidFill>
                    <a:srgbClr val="FFFFFF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Via Giacomo Peroni, 130 </a:t>
              </a:r>
            </a:p>
            <a:p>
              <a:pPr lvl="0">
                <a:spcBef>
                  <a:spcPct val="0"/>
                </a:spcBef>
                <a:defRPr/>
              </a:pPr>
              <a:r>
                <a:rPr lang="it-IT" sz="800">
                  <a:solidFill>
                    <a:srgbClr val="FFFFFF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00131 -  ROMA</a:t>
              </a:r>
              <a:endParaRPr kumimoji="0" lang="it-IT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xmlns="" id="{39147C6E-C3FB-4676-A0FA-A3129C7F6019}"/>
              </a:ext>
            </a:extLst>
          </p:cNvPr>
          <p:cNvGrpSpPr/>
          <p:nvPr/>
        </p:nvGrpSpPr>
        <p:grpSpPr>
          <a:xfrm>
            <a:off x="3060173" y="3315999"/>
            <a:ext cx="600727" cy="582211"/>
            <a:chOff x="3030286" y="953546"/>
            <a:chExt cx="600727" cy="582211"/>
          </a:xfrm>
        </p:grpSpPr>
        <p:sp>
          <p:nvSpPr>
            <p:cNvPr id="35" name="Ovale 34">
              <a:extLst>
                <a:ext uri="{FF2B5EF4-FFF2-40B4-BE49-F238E27FC236}">
                  <a16:creationId xmlns:a16="http://schemas.microsoft.com/office/drawing/2014/main" xmlns="" id="{FBEC467A-BE64-4708-894D-331B278FC7CC}"/>
                </a:ext>
              </a:extLst>
            </p:cNvPr>
            <p:cNvSpPr/>
            <p:nvPr/>
          </p:nvSpPr>
          <p:spPr bwMode="auto">
            <a:xfrm>
              <a:off x="3049058" y="974057"/>
              <a:ext cx="562873" cy="5617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01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6" name="CasellaDiTesto 5">
              <a:extLst>
                <a:ext uri="{FF2B5EF4-FFF2-40B4-BE49-F238E27FC236}">
                  <a16:creationId xmlns:a16="http://schemas.microsoft.com/office/drawing/2014/main" xmlns="" id="{AF87326F-E5FC-4B3A-B4F9-93E93035A8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0286" y="1207516"/>
              <a:ext cx="60072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TR</a:t>
              </a:r>
            </a:p>
          </p:txBody>
        </p:sp>
        <p:pic>
          <p:nvPicPr>
            <p:cNvPr id="37" name="Immagine 19">
              <a:extLst>
                <a:ext uri="{FF2B5EF4-FFF2-40B4-BE49-F238E27FC236}">
                  <a16:creationId xmlns:a16="http://schemas.microsoft.com/office/drawing/2014/main" xmlns="" id="{EA34B00D-519C-4A53-995B-A8FDF08E6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2030" y="953546"/>
              <a:ext cx="309442" cy="4909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53E1C357-C935-4400-BCC6-05C10F29308D}"/>
              </a:ext>
            </a:extLst>
          </p:cNvPr>
          <p:cNvGrpSpPr/>
          <p:nvPr/>
        </p:nvGrpSpPr>
        <p:grpSpPr>
          <a:xfrm>
            <a:off x="693130" y="878775"/>
            <a:ext cx="8243900" cy="3728848"/>
            <a:chOff x="779871" y="935101"/>
            <a:chExt cx="8243900" cy="3728848"/>
          </a:xfrm>
        </p:grpSpPr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xmlns="" id="{E2FDF8C7-4EA1-4848-A044-8DF302C856EF}"/>
                </a:ext>
              </a:extLst>
            </p:cNvPr>
            <p:cNvGrpSpPr/>
            <p:nvPr/>
          </p:nvGrpSpPr>
          <p:grpSpPr>
            <a:xfrm>
              <a:off x="814019" y="2133376"/>
              <a:ext cx="4078819" cy="582212"/>
              <a:chOff x="250348" y="1675372"/>
              <a:chExt cx="2528286" cy="360888"/>
            </a:xfrm>
          </p:grpSpPr>
          <p:sp>
            <p:nvSpPr>
              <p:cNvPr id="6" name="Ovale 5">
                <a:extLst>
                  <a:ext uri="{FF2B5EF4-FFF2-40B4-BE49-F238E27FC236}">
                    <a16:creationId xmlns:a16="http://schemas.microsoft.com/office/drawing/2014/main" xmlns="" id="{6B275E73-0C6A-4955-B771-B3C3D064A60D}"/>
                  </a:ext>
                </a:extLst>
              </p:cNvPr>
              <p:cNvSpPr/>
              <p:nvPr/>
            </p:nvSpPr>
            <p:spPr bwMode="auto">
              <a:xfrm>
                <a:off x="261984" y="1688086"/>
                <a:ext cx="348901" cy="348174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01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" name="CasellaDiTesto 5">
                <a:extLst>
                  <a:ext uri="{FF2B5EF4-FFF2-40B4-BE49-F238E27FC236}">
                    <a16:creationId xmlns:a16="http://schemas.microsoft.com/office/drawing/2014/main" xmlns="" id="{E5DB458B-2573-40D0-9C81-E18E6D660E1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0348" y="1832797"/>
                <a:ext cx="372365" cy="1717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GE</a:t>
                </a:r>
              </a:p>
            </p:txBody>
          </p:sp>
          <p:pic>
            <p:nvPicPr>
              <p:cNvPr id="8" name="Immagine 19">
                <a:extLst>
                  <a:ext uri="{FF2B5EF4-FFF2-40B4-BE49-F238E27FC236}">
                    <a16:creationId xmlns:a16="http://schemas.microsoft.com/office/drawing/2014/main" xmlns="" id="{61980C2F-1259-42F0-B8EE-FB30C7068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989" y="1675372"/>
                <a:ext cx="191810" cy="304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" name="Rettangolo 8">
                <a:extLst>
                  <a:ext uri="{FF2B5EF4-FFF2-40B4-BE49-F238E27FC236}">
                    <a16:creationId xmlns:a16="http://schemas.microsoft.com/office/drawing/2014/main" xmlns="" id="{5ADC9DF6-4468-4B10-BB4C-13403D0662DA}"/>
                  </a:ext>
                </a:extLst>
              </p:cNvPr>
              <p:cNvSpPr/>
              <p:nvPr/>
            </p:nvSpPr>
            <p:spPr>
              <a:xfrm>
                <a:off x="682999" y="1687876"/>
                <a:ext cx="2095635" cy="3052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100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Black" panose="020B0A040201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Genova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Via De Marini, 1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16149 GENOVA</a:t>
                </a:r>
              </a:p>
            </p:txBody>
          </p:sp>
        </p:grpSp>
        <p:grpSp>
          <p:nvGrpSpPr>
            <p:cNvPr id="10" name="Gruppo 9">
              <a:extLst>
                <a:ext uri="{FF2B5EF4-FFF2-40B4-BE49-F238E27FC236}">
                  <a16:creationId xmlns:a16="http://schemas.microsoft.com/office/drawing/2014/main" xmlns="" id="{F3B7EB9E-5D3A-4384-A6CF-2F75AA789BAE}"/>
                </a:ext>
              </a:extLst>
            </p:cNvPr>
            <p:cNvGrpSpPr/>
            <p:nvPr/>
          </p:nvGrpSpPr>
          <p:grpSpPr>
            <a:xfrm>
              <a:off x="779871" y="952754"/>
              <a:ext cx="4136101" cy="646331"/>
              <a:chOff x="251037" y="1748235"/>
              <a:chExt cx="2544679" cy="397646"/>
            </a:xfrm>
          </p:grpSpPr>
          <p:sp>
            <p:nvSpPr>
              <p:cNvPr id="11" name="Ovale 10">
                <a:extLst>
                  <a:ext uri="{FF2B5EF4-FFF2-40B4-BE49-F238E27FC236}">
                    <a16:creationId xmlns:a16="http://schemas.microsoft.com/office/drawing/2014/main" xmlns="" id="{C9C4114C-7AC8-430E-8AF2-048769262B08}"/>
                  </a:ext>
                </a:extLst>
              </p:cNvPr>
              <p:cNvSpPr/>
              <p:nvPr/>
            </p:nvSpPr>
            <p:spPr bwMode="auto">
              <a:xfrm>
                <a:off x="259656" y="1763214"/>
                <a:ext cx="348901" cy="34817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01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12" name="Immagine 19">
                <a:extLst>
                  <a:ext uri="{FF2B5EF4-FFF2-40B4-BE49-F238E27FC236}">
                    <a16:creationId xmlns:a16="http://schemas.microsoft.com/office/drawing/2014/main" xmlns="" id="{9BB12BF3-5D31-44D5-A469-1DF2B1C81F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747" y="1748235"/>
                <a:ext cx="191810" cy="304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" name="CasellaDiTesto 5">
                <a:extLst>
                  <a:ext uri="{FF2B5EF4-FFF2-40B4-BE49-F238E27FC236}">
                    <a16:creationId xmlns:a16="http://schemas.microsoft.com/office/drawing/2014/main" xmlns="" id="{B859E818-419F-4F0C-B923-FC84C11E5C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037" y="1889327"/>
                <a:ext cx="372365" cy="1704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MI</a:t>
                </a:r>
              </a:p>
            </p:txBody>
          </p:sp>
          <p:sp>
            <p:nvSpPr>
              <p:cNvPr id="14" name="Rettangolo 13">
                <a:extLst>
                  <a:ext uri="{FF2B5EF4-FFF2-40B4-BE49-F238E27FC236}">
                    <a16:creationId xmlns:a16="http://schemas.microsoft.com/office/drawing/2014/main" xmlns="" id="{34777DD1-EE93-4924-84E0-243B77C93584}"/>
                  </a:ext>
                </a:extLst>
              </p:cNvPr>
              <p:cNvSpPr/>
              <p:nvPr/>
            </p:nvSpPr>
            <p:spPr>
              <a:xfrm>
                <a:off x="688593" y="1748235"/>
                <a:ext cx="2107123" cy="397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100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Black" panose="020B0A040201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Milano</a:t>
                </a: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it-IT" sz="1000" b="1">
                    <a:solidFill>
                      <a:srgbClr val="FFFFFF"/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Sede Legale </a:t>
                </a:r>
                <a:endParaRPr kumimoji="0" lang="it-IT" sz="1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Corso Magenta, 85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20123 MILANO</a:t>
                </a:r>
              </a:p>
            </p:txBody>
          </p:sp>
        </p:grpSp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xmlns="" id="{9AD65DDB-BD10-4681-849F-BA793EB58966}"/>
                </a:ext>
              </a:extLst>
            </p:cNvPr>
            <p:cNvGrpSpPr/>
            <p:nvPr/>
          </p:nvGrpSpPr>
          <p:grpSpPr>
            <a:xfrm>
              <a:off x="840729" y="3293876"/>
              <a:ext cx="3275547" cy="606534"/>
              <a:chOff x="251010" y="2273507"/>
              <a:chExt cx="1989631" cy="368421"/>
            </a:xfrm>
          </p:grpSpPr>
          <p:sp>
            <p:nvSpPr>
              <p:cNvPr id="16" name="Ovale 15">
                <a:extLst>
                  <a:ext uri="{FF2B5EF4-FFF2-40B4-BE49-F238E27FC236}">
                    <a16:creationId xmlns:a16="http://schemas.microsoft.com/office/drawing/2014/main" xmlns="" id="{84F0F049-AC13-483A-8389-E446D718ABCA}"/>
                  </a:ext>
                </a:extLst>
              </p:cNvPr>
              <p:cNvSpPr/>
              <p:nvPr/>
            </p:nvSpPr>
            <p:spPr bwMode="auto">
              <a:xfrm>
                <a:off x="262742" y="2293754"/>
                <a:ext cx="348901" cy="34817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01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7" name="CasellaDiTesto 5">
                <a:extLst>
                  <a:ext uri="{FF2B5EF4-FFF2-40B4-BE49-F238E27FC236}">
                    <a16:creationId xmlns:a16="http://schemas.microsoft.com/office/drawing/2014/main" xmlns="" id="{68B091D6-EE68-4077-AD39-87D86C28F2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010" y="2428556"/>
                <a:ext cx="372365" cy="1682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CT</a:t>
                </a:r>
              </a:p>
            </p:txBody>
          </p:sp>
          <p:pic>
            <p:nvPicPr>
              <p:cNvPr id="18" name="Immagine 19">
                <a:extLst>
                  <a:ext uri="{FF2B5EF4-FFF2-40B4-BE49-F238E27FC236}">
                    <a16:creationId xmlns:a16="http://schemas.microsoft.com/office/drawing/2014/main" xmlns="" id="{7898C5ED-0012-44F9-A37E-54B3F372A3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0177" y="2273507"/>
                <a:ext cx="191810" cy="304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xmlns="" id="{47CFA3FD-1CD2-45CD-BD7A-6077651870FB}"/>
                  </a:ext>
                </a:extLst>
              </p:cNvPr>
              <p:cNvSpPr/>
              <p:nvPr/>
            </p:nvSpPr>
            <p:spPr>
              <a:xfrm>
                <a:off x="676621" y="2280165"/>
                <a:ext cx="1564020" cy="2991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100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Black" panose="020B0A040201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Catania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Via Leucatia, 9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95125 CATANIA</a:t>
                </a:r>
              </a:p>
            </p:txBody>
          </p:sp>
        </p:grpSp>
        <p:grpSp>
          <p:nvGrpSpPr>
            <p:cNvPr id="20" name="Gruppo 19">
              <a:extLst>
                <a:ext uri="{FF2B5EF4-FFF2-40B4-BE49-F238E27FC236}">
                  <a16:creationId xmlns:a16="http://schemas.microsoft.com/office/drawing/2014/main" xmlns="" id="{571A072F-5052-434A-B42E-815ADB5679D5}"/>
                </a:ext>
              </a:extLst>
            </p:cNvPr>
            <p:cNvGrpSpPr/>
            <p:nvPr/>
          </p:nvGrpSpPr>
          <p:grpSpPr>
            <a:xfrm>
              <a:off x="3043962" y="935101"/>
              <a:ext cx="5979809" cy="620747"/>
              <a:chOff x="251318" y="2917978"/>
              <a:chExt cx="3627000" cy="376508"/>
            </a:xfrm>
          </p:grpSpPr>
          <p:sp>
            <p:nvSpPr>
              <p:cNvPr id="21" name="Ovale 20">
                <a:extLst>
                  <a:ext uri="{FF2B5EF4-FFF2-40B4-BE49-F238E27FC236}">
                    <a16:creationId xmlns:a16="http://schemas.microsoft.com/office/drawing/2014/main" xmlns="" id="{475632BB-69E7-4103-AFBF-08786734E75C}"/>
                  </a:ext>
                </a:extLst>
              </p:cNvPr>
              <p:cNvSpPr/>
              <p:nvPr/>
            </p:nvSpPr>
            <p:spPr bwMode="auto">
              <a:xfrm>
                <a:off x="261984" y="2939800"/>
                <a:ext cx="348901" cy="34817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01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2" name="CasellaDiTesto 5">
                <a:extLst>
                  <a:ext uri="{FF2B5EF4-FFF2-40B4-BE49-F238E27FC236}">
                    <a16:creationId xmlns:a16="http://schemas.microsoft.com/office/drawing/2014/main" xmlns="" id="{ACA65968-0FA7-4B0F-A351-2AF5D342D9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318" y="3084103"/>
                <a:ext cx="372365" cy="1680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NA</a:t>
                </a:r>
              </a:p>
            </p:txBody>
          </p:sp>
          <p:pic>
            <p:nvPicPr>
              <p:cNvPr id="23" name="Immagine 19">
                <a:extLst>
                  <a:ext uri="{FF2B5EF4-FFF2-40B4-BE49-F238E27FC236}">
                    <a16:creationId xmlns:a16="http://schemas.microsoft.com/office/drawing/2014/main" xmlns="" id="{73D510B7-393B-442B-BDB3-C92F5A1639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419" y="2919553"/>
                <a:ext cx="191810" cy="304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4" name="Rettangolo 23">
                <a:extLst>
                  <a:ext uri="{FF2B5EF4-FFF2-40B4-BE49-F238E27FC236}">
                    <a16:creationId xmlns:a16="http://schemas.microsoft.com/office/drawing/2014/main" xmlns="" id="{E3B9FE6D-E37B-448A-8549-22E7E28FDDA9}"/>
                  </a:ext>
                </a:extLst>
              </p:cNvPr>
              <p:cNvSpPr/>
              <p:nvPr/>
            </p:nvSpPr>
            <p:spPr>
              <a:xfrm>
                <a:off x="684032" y="2921128"/>
                <a:ext cx="1711928" cy="3733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100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Black" panose="020B0A040201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Napoli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Centro Direzionale Isola F/3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4° piano interno 10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80143 NAPOLI</a:t>
                </a:r>
              </a:p>
            </p:txBody>
          </p:sp>
          <p:sp>
            <p:nvSpPr>
              <p:cNvPr id="38" name="Ovale 37">
                <a:extLst>
                  <a:ext uri="{FF2B5EF4-FFF2-40B4-BE49-F238E27FC236}">
                    <a16:creationId xmlns:a16="http://schemas.microsoft.com/office/drawing/2014/main" xmlns="" id="{5319D316-5C89-4E46-9FF0-328183C1E486}"/>
                  </a:ext>
                </a:extLst>
              </p:cNvPr>
              <p:cNvSpPr/>
              <p:nvPr/>
            </p:nvSpPr>
            <p:spPr bwMode="auto">
              <a:xfrm>
                <a:off x="1744342" y="2938225"/>
                <a:ext cx="348901" cy="34817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01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9" name="CasellaDiTesto 5">
                <a:extLst>
                  <a:ext uri="{FF2B5EF4-FFF2-40B4-BE49-F238E27FC236}">
                    <a16:creationId xmlns:a16="http://schemas.microsoft.com/office/drawing/2014/main" xmlns="" id="{23E04293-EF00-4C8A-AC06-6310E8FD3F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33676" y="3082528"/>
                <a:ext cx="372365" cy="1680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LE</a:t>
                </a:r>
              </a:p>
            </p:txBody>
          </p:sp>
          <p:pic>
            <p:nvPicPr>
              <p:cNvPr id="40" name="Immagine 19">
                <a:extLst>
                  <a:ext uri="{FF2B5EF4-FFF2-40B4-BE49-F238E27FC236}">
                    <a16:creationId xmlns:a16="http://schemas.microsoft.com/office/drawing/2014/main" xmlns="" id="{69063C9A-D958-43B7-BA8A-9BE57992D3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1777" y="2917978"/>
                <a:ext cx="191810" cy="304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1" name="Rettangolo 40">
                <a:extLst>
                  <a:ext uri="{FF2B5EF4-FFF2-40B4-BE49-F238E27FC236}">
                    <a16:creationId xmlns:a16="http://schemas.microsoft.com/office/drawing/2014/main" xmlns="" id="{FA359F4B-8E2D-4B20-9193-35B962B495B7}"/>
                  </a:ext>
                </a:extLst>
              </p:cNvPr>
              <p:cNvSpPr/>
              <p:nvPr/>
            </p:nvSpPr>
            <p:spPr>
              <a:xfrm>
                <a:off x="2166390" y="2919552"/>
                <a:ext cx="1711928" cy="2986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100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Black" panose="020B0A040201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Lecce</a:t>
                </a: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it-IT" sz="800">
                    <a:solidFill>
                      <a:srgbClr val="FFFFFF"/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Via Colonnello A. </a:t>
                </a:r>
                <a:r>
                  <a:rPr lang="it-IT" sz="800" err="1">
                    <a:solidFill>
                      <a:srgbClr val="FFFFFF"/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Costadura</a:t>
                </a:r>
                <a:r>
                  <a:rPr lang="it-IT" sz="800">
                    <a:solidFill>
                      <a:srgbClr val="FFFFFF"/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, 3</a:t>
                </a: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it-IT" sz="800">
                    <a:solidFill>
                      <a:srgbClr val="FFFFFF"/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73100 LECCE</a:t>
                </a:r>
                <a:endParaRPr kumimoji="0" lang="it-IT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2" name="Rettangolo 41">
              <a:extLst>
                <a:ext uri="{FF2B5EF4-FFF2-40B4-BE49-F238E27FC236}">
                  <a16:creationId xmlns:a16="http://schemas.microsoft.com/office/drawing/2014/main" xmlns="" id="{06A7333C-ECBC-467D-AC55-FEE990B43122}"/>
                </a:ext>
              </a:extLst>
            </p:cNvPr>
            <p:cNvSpPr/>
            <p:nvPr/>
          </p:nvSpPr>
          <p:spPr>
            <a:xfrm>
              <a:off x="3766715" y="3315451"/>
              <a:ext cx="1863455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it-IT" sz="1000">
                  <a:solidFill>
                    <a:srgbClr val="FFFFFF"/>
                  </a:solidFill>
                  <a:latin typeface="Arial Black" panose="020B0A040201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Terni</a:t>
              </a:r>
              <a:endParaRPr kumimoji="0" lang="it-IT" sz="100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  <a:p>
              <a:pPr lvl="0">
                <a:spcBef>
                  <a:spcPct val="0"/>
                </a:spcBef>
                <a:defRPr/>
              </a:pPr>
              <a:r>
                <a:rPr lang="it-IT" sz="800">
                  <a:solidFill>
                    <a:srgbClr val="FFFFFF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Nera Montoro</a:t>
              </a:r>
            </a:p>
            <a:p>
              <a:pPr lvl="0">
                <a:spcBef>
                  <a:spcPct val="0"/>
                </a:spcBef>
                <a:defRPr/>
              </a:pPr>
              <a:r>
                <a:rPr lang="it-IT" sz="800">
                  <a:solidFill>
                    <a:srgbClr val="FFFFFF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Strada dello Stabilimento,1</a:t>
              </a:r>
            </a:p>
            <a:p>
              <a:pPr lvl="0">
                <a:spcBef>
                  <a:spcPct val="0"/>
                </a:spcBef>
                <a:defRPr/>
              </a:pPr>
              <a:r>
                <a:rPr lang="it-IT" sz="800">
                  <a:solidFill>
                    <a:srgbClr val="FFFFFF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05035 Narni (TERNI)</a:t>
              </a:r>
              <a:endParaRPr kumimoji="0" lang="it-IT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3" name="Immagine 32" descr="Immagine che contiene disegnando, luce&#10;&#10;Descrizione generata automaticamente">
              <a:extLst>
                <a:ext uri="{FF2B5EF4-FFF2-40B4-BE49-F238E27FC236}">
                  <a16:creationId xmlns:a16="http://schemas.microsoft.com/office/drawing/2014/main" xmlns="" id="{348BFCE2-DB4A-47A9-B0DC-325079DDA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61270" y="3846968"/>
              <a:ext cx="2494598" cy="816981"/>
            </a:xfrm>
            <a:prstGeom prst="rect">
              <a:avLst/>
            </a:prstGeom>
          </p:spPr>
        </p:pic>
      </p:grpSp>
      <p:sp>
        <p:nvSpPr>
          <p:cNvPr id="32" name="Segnaposto piè di pagina 31">
            <a:extLst>
              <a:ext uri="{FF2B5EF4-FFF2-40B4-BE49-F238E27FC236}">
                <a16:creationId xmlns:a16="http://schemas.microsoft.com/office/drawing/2014/main" xmlns="" id="{E4DA24B9-8BC8-48AA-8A69-C54074EB6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9522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C146C3-F4AB-43D0-B1C3-F6EB56075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Application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E4A616E-6C14-4899-99C7-DA8131D8B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90" y="982979"/>
            <a:ext cx="7727871" cy="336742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dirty="0"/>
              <a:t>La </a:t>
            </a:r>
            <a:r>
              <a:rPr lang="en-US" sz="1600" i="1" dirty="0"/>
              <a:t>Security </a:t>
            </a:r>
            <a:r>
              <a:rPr lang="en-US" sz="1600" dirty="0"/>
              <a:t>è un </a:t>
            </a:r>
            <a:r>
              <a:rPr lang="en-US" sz="1600" dirty="0" err="1"/>
              <a:t>aspetto</a:t>
            </a:r>
            <a:r>
              <a:rPr lang="en-US" sz="1600" dirty="0"/>
              <a:t> </a:t>
            </a:r>
            <a:r>
              <a:rPr lang="en-US" sz="1600" dirty="0" err="1"/>
              <a:t>essenziale</a:t>
            </a:r>
            <a:r>
              <a:rPr lang="en-US" sz="1600" dirty="0"/>
              <a:t> per lo </a:t>
            </a:r>
            <a:r>
              <a:rPr lang="en-US" sz="1600" dirty="0" err="1"/>
              <a:t>sviluppo</a:t>
            </a:r>
            <a:r>
              <a:rPr lang="en-US" sz="1600" dirty="0"/>
              <a:t> di </a:t>
            </a:r>
            <a:r>
              <a:rPr lang="en-US" sz="1600" dirty="0" err="1"/>
              <a:t>un’applicazione</a:t>
            </a:r>
            <a:r>
              <a:rPr lang="en-US" sz="1600" dirty="0"/>
              <a:t>. </a:t>
            </a:r>
            <a:r>
              <a:rPr lang="en-US" sz="1600" dirty="0" err="1"/>
              <a:t>L’argomento</a:t>
            </a:r>
            <a:r>
              <a:rPr lang="en-US" sz="1600" dirty="0"/>
              <a:t> security </a:t>
            </a:r>
            <a:r>
              <a:rPr lang="en-US" sz="1600" dirty="0" err="1"/>
              <a:t>tocca</a:t>
            </a:r>
            <a:r>
              <a:rPr lang="en-US" sz="1600" dirty="0"/>
              <a:t> </a:t>
            </a:r>
            <a:r>
              <a:rPr lang="en-US" sz="1600" dirty="0" err="1"/>
              <a:t>diversi</a:t>
            </a:r>
            <a:r>
              <a:rPr lang="en-US" sz="1600" dirty="0"/>
              <a:t> </a:t>
            </a:r>
            <a:r>
              <a:rPr lang="en-US" sz="1600" dirty="0" err="1"/>
              <a:t>aspetti</a:t>
            </a:r>
            <a:r>
              <a:rPr lang="en-US" sz="1600" dirty="0"/>
              <a:t>:</a:t>
            </a:r>
          </a:p>
          <a:p>
            <a:r>
              <a:rPr lang="en-US" sz="1600" dirty="0" err="1"/>
              <a:t>sicurezza</a:t>
            </a:r>
            <a:r>
              <a:rPr lang="en-US" sz="1600" dirty="0"/>
              <a:t> </a:t>
            </a:r>
            <a:r>
              <a:rPr lang="en-US" sz="1600" dirty="0" err="1"/>
              <a:t>fisica</a:t>
            </a:r>
            <a:r>
              <a:rPr lang="en-US" sz="1600" dirty="0"/>
              <a:t> </a:t>
            </a:r>
            <a:r>
              <a:rPr lang="en-US" sz="1600" dirty="0" err="1"/>
              <a:t>dell’hardware</a:t>
            </a:r>
            <a:endParaRPr lang="en-US" sz="1600" dirty="0"/>
          </a:p>
          <a:p>
            <a:r>
              <a:rPr lang="en-US" sz="1600" dirty="0" err="1"/>
              <a:t>comunicazione</a:t>
            </a:r>
            <a:r>
              <a:rPr lang="en-US" sz="1600" dirty="0"/>
              <a:t> </a:t>
            </a:r>
            <a:r>
              <a:rPr lang="en-US" sz="1600" dirty="0" err="1"/>
              <a:t>sicura</a:t>
            </a:r>
            <a:r>
              <a:rPr lang="en-US" sz="1600" dirty="0"/>
              <a:t> </a:t>
            </a:r>
            <a:r>
              <a:rPr lang="en-US" sz="1600" dirty="0" err="1"/>
              <a:t>tra</a:t>
            </a:r>
            <a:r>
              <a:rPr lang="en-US" sz="1600" dirty="0"/>
              <a:t> </a:t>
            </a:r>
            <a:r>
              <a:rPr lang="en-US" sz="1600" dirty="0" err="1"/>
              <a:t>servizi</a:t>
            </a:r>
            <a:r>
              <a:rPr lang="en-US" sz="1600" dirty="0"/>
              <a:t>; </a:t>
            </a:r>
            <a:r>
              <a:rPr lang="en-US" sz="1600" dirty="0" err="1"/>
              <a:t>crittografia</a:t>
            </a:r>
            <a:r>
              <a:rPr lang="en-US" sz="1600" dirty="0"/>
              <a:t> </a:t>
            </a:r>
            <a:r>
              <a:rPr lang="en-US" sz="1600" dirty="0" err="1"/>
              <a:t>dei</a:t>
            </a:r>
            <a:r>
              <a:rPr lang="en-US" sz="1600" dirty="0"/>
              <a:t> </a:t>
            </a:r>
            <a:r>
              <a:rPr lang="en-US" sz="1600" dirty="0" err="1"/>
              <a:t>dati</a:t>
            </a:r>
            <a:r>
              <a:rPr lang="en-US" sz="1600" dirty="0"/>
              <a:t> in </a:t>
            </a:r>
            <a:r>
              <a:rPr lang="en-US" sz="1600" dirty="0" err="1"/>
              <a:t>transito</a:t>
            </a:r>
            <a:r>
              <a:rPr lang="en-US" sz="1600" dirty="0"/>
              <a:t> e a </a:t>
            </a:r>
            <a:r>
              <a:rPr lang="en-US" sz="1600" dirty="0" err="1"/>
              <a:t>riposo</a:t>
            </a:r>
            <a:r>
              <a:rPr lang="en-US" sz="1600" dirty="0"/>
              <a:t>; </a:t>
            </a:r>
            <a:r>
              <a:rPr lang="en-US" sz="1600" dirty="0" err="1"/>
              <a:t>idealmente</a:t>
            </a:r>
            <a:r>
              <a:rPr lang="en-US" sz="1600" dirty="0"/>
              <a:t>, </a:t>
            </a:r>
            <a:r>
              <a:rPr lang="en-US" sz="1600" dirty="0" err="1"/>
              <a:t>tutte</a:t>
            </a:r>
            <a:r>
              <a:rPr lang="en-US" sz="1600" dirty="0"/>
              <a:t> le </a:t>
            </a:r>
            <a:r>
              <a:rPr lang="en-US" sz="1600" dirty="0" err="1"/>
              <a:t>comunicazioni</a:t>
            </a:r>
            <a:r>
              <a:rPr lang="en-US" sz="1600" dirty="0"/>
              <a:t> </a:t>
            </a:r>
            <a:r>
              <a:rPr lang="en-US" sz="1600" dirty="0" err="1"/>
              <a:t>dovrebbero</a:t>
            </a:r>
            <a:r>
              <a:rPr lang="en-US" sz="1600" dirty="0"/>
              <a:t> come </a:t>
            </a:r>
            <a:r>
              <a:rPr lang="en-US" sz="1600" dirty="0" err="1"/>
              <a:t>minimo</a:t>
            </a:r>
            <a:r>
              <a:rPr lang="en-US" sz="1600" dirty="0"/>
              <a:t> </a:t>
            </a:r>
            <a:r>
              <a:rPr lang="en-US" sz="1600" dirty="0" err="1"/>
              <a:t>passare</a:t>
            </a:r>
            <a:r>
              <a:rPr lang="en-US" sz="1600" dirty="0"/>
              <a:t> </a:t>
            </a:r>
            <a:r>
              <a:rPr lang="en-US" sz="1600" dirty="0" err="1"/>
              <a:t>su</a:t>
            </a:r>
            <a:r>
              <a:rPr lang="en-US" sz="1600" dirty="0"/>
              <a:t> </a:t>
            </a:r>
            <a:r>
              <a:rPr lang="en-US" sz="1600" dirty="0" err="1"/>
              <a:t>canali</a:t>
            </a:r>
            <a:r>
              <a:rPr lang="en-US" sz="1600" dirty="0"/>
              <a:t> TSL.</a:t>
            </a:r>
          </a:p>
          <a:p>
            <a:r>
              <a:rPr lang="en-US" sz="1600" dirty="0" err="1"/>
              <a:t>autenticazione</a:t>
            </a:r>
            <a:r>
              <a:rPr lang="en-US" sz="1600" dirty="0"/>
              <a:t> ed </a:t>
            </a:r>
            <a:r>
              <a:rPr lang="en-US" sz="1600" dirty="0" err="1"/>
              <a:t>autorizzazione</a:t>
            </a:r>
            <a:r>
              <a:rPr lang="en-US" sz="1600" dirty="0"/>
              <a:t>: </a:t>
            </a:r>
            <a:r>
              <a:rPr lang="en-US" sz="1600" dirty="0" err="1"/>
              <a:t>verifica</a:t>
            </a:r>
            <a:r>
              <a:rPr lang="en-US" sz="1600" dirty="0"/>
              <a:t> </a:t>
            </a:r>
            <a:r>
              <a:rPr lang="en-US" sz="1600" dirty="0" err="1"/>
              <a:t>dell’identità</a:t>
            </a:r>
            <a:r>
              <a:rPr lang="en-US" sz="1600" dirty="0"/>
              <a:t> </a:t>
            </a:r>
            <a:r>
              <a:rPr lang="en-US" sz="1600" dirty="0" err="1"/>
              <a:t>dell’utente</a:t>
            </a:r>
            <a:r>
              <a:rPr lang="en-US" sz="1600" dirty="0"/>
              <a:t> o </a:t>
            </a:r>
            <a:r>
              <a:rPr lang="en-US" sz="1600" dirty="0" err="1"/>
              <a:t>applicazione</a:t>
            </a:r>
            <a:r>
              <a:rPr lang="en-US" sz="1600" dirty="0"/>
              <a:t> (</a:t>
            </a:r>
            <a:r>
              <a:rPr lang="en-US" sz="1600" i="1" dirty="0"/>
              <a:t>principal</a:t>
            </a:r>
            <a:r>
              <a:rPr lang="en-US" sz="1600" dirty="0"/>
              <a:t>) </a:t>
            </a:r>
            <a:r>
              <a:rPr lang="en-US" sz="1600" dirty="0" err="1"/>
              <a:t>che</a:t>
            </a:r>
            <a:r>
              <a:rPr lang="en-US" sz="1600" dirty="0"/>
              <a:t> </a:t>
            </a:r>
            <a:r>
              <a:rPr lang="en-US" sz="1600" dirty="0" err="1"/>
              <a:t>sta</a:t>
            </a:r>
            <a:r>
              <a:rPr lang="en-US" sz="1600" dirty="0"/>
              <a:t> </a:t>
            </a:r>
            <a:r>
              <a:rPr lang="en-US" sz="1600" dirty="0" err="1"/>
              <a:t>tentando</a:t>
            </a:r>
            <a:r>
              <a:rPr lang="en-US" sz="1600" dirty="0"/>
              <a:t> </a:t>
            </a:r>
            <a:r>
              <a:rPr lang="en-US" sz="1600" dirty="0" err="1"/>
              <a:t>l’accesso</a:t>
            </a:r>
            <a:r>
              <a:rPr lang="en-US" sz="1600" dirty="0"/>
              <a:t> ad un </a:t>
            </a:r>
            <a:r>
              <a:rPr lang="en-US" sz="1600" dirty="0" err="1"/>
              <a:t>servizio</a:t>
            </a:r>
            <a:r>
              <a:rPr lang="en-US" sz="1600" dirty="0"/>
              <a:t> e </a:t>
            </a:r>
            <a:r>
              <a:rPr lang="en-US" sz="1600" dirty="0" err="1"/>
              <a:t>verifica</a:t>
            </a:r>
            <a:r>
              <a:rPr lang="en-US" sz="1600" dirty="0"/>
              <a:t> del </a:t>
            </a:r>
            <a:r>
              <a:rPr lang="en-US" sz="1600" dirty="0" err="1"/>
              <a:t>possesso</a:t>
            </a:r>
            <a:r>
              <a:rPr lang="en-US" sz="1600" dirty="0"/>
              <a:t> </a:t>
            </a:r>
            <a:r>
              <a:rPr lang="en-US" sz="1600" dirty="0" err="1"/>
              <a:t>della</a:t>
            </a:r>
            <a:r>
              <a:rPr lang="en-US" sz="1600" dirty="0"/>
              <a:t> </a:t>
            </a:r>
            <a:r>
              <a:rPr lang="en-US" sz="1600" dirty="0" err="1"/>
              <a:t>necessaria</a:t>
            </a:r>
            <a:r>
              <a:rPr lang="en-US" sz="1600" dirty="0"/>
              <a:t> </a:t>
            </a:r>
            <a:r>
              <a:rPr lang="en-US" sz="1600" dirty="0" err="1"/>
              <a:t>autorizzazione</a:t>
            </a:r>
            <a:r>
              <a:rPr lang="en-US" sz="1600" dirty="0"/>
              <a:t> ad </a:t>
            </a:r>
            <a:r>
              <a:rPr lang="en-US" sz="1600" dirty="0" err="1"/>
              <a:t>eseguire</a:t>
            </a:r>
            <a:r>
              <a:rPr lang="en-US" sz="1600" dirty="0"/>
              <a:t> </a:t>
            </a:r>
            <a:r>
              <a:rPr lang="en-US" sz="1600" dirty="0" err="1"/>
              <a:t>l’operazione</a:t>
            </a:r>
            <a:r>
              <a:rPr lang="en-US" sz="1600" dirty="0"/>
              <a:t> desiderata.</a:t>
            </a:r>
          </a:p>
          <a:p>
            <a:r>
              <a:rPr lang="en-US" sz="1600" dirty="0"/>
              <a:t>auditing: </a:t>
            </a:r>
            <a:r>
              <a:rPr lang="en-US" sz="1600" dirty="0" err="1"/>
              <a:t>tnere</a:t>
            </a:r>
            <a:r>
              <a:rPr lang="en-US" sz="1600" dirty="0"/>
              <a:t> </a:t>
            </a:r>
            <a:r>
              <a:rPr lang="en-US" sz="1600" dirty="0" err="1"/>
              <a:t>traccia</a:t>
            </a:r>
            <a:r>
              <a:rPr lang="en-US" sz="1600" dirty="0"/>
              <a:t> </a:t>
            </a:r>
            <a:r>
              <a:rPr lang="en-US" sz="1600" dirty="0" err="1"/>
              <a:t>delle</a:t>
            </a:r>
            <a:r>
              <a:rPr lang="en-US" sz="1600" dirty="0"/>
              <a:t> </a:t>
            </a:r>
            <a:r>
              <a:rPr lang="en-US" sz="1600" dirty="0" err="1"/>
              <a:t>operazioni</a:t>
            </a:r>
            <a:r>
              <a:rPr lang="en-US" sz="1600" dirty="0"/>
              <a:t> </a:t>
            </a:r>
            <a:r>
              <a:rPr lang="en-US" sz="1600" dirty="0" err="1"/>
              <a:t>eseguite</a:t>
            </a:r>
            <a:r>
              <a:rPr lang="en-US" sz="1600" dirty="0"/>
              <a:t> per </a:t>
            </a:r>
            <a:r>
              <a:rPr lang="en-US" sz="1600" dirty="0" err="1"/>
              <a:t>analizzare</a:t>
            </a:r>
            <a:r>
              <a:rPr lang="en-US" sz="1600" dirty="0"/>
              <a:t> </a:t>
            </a:r>
            <a:r>
              <a:rPr lang="en-US" sz="1600" err="1"/>
              <a:t>possibili</a:t>
            </a:r>
            <a:r>
              <a:rPr lang="en-US" sz="1600"/>
              <a:t> problemi </a:t>
            </a:r>
            <a:r>
              <a:rPr lang="en-US" sz="1600" dirty="0"/>
              <a:t>di </a:t>
            </a:r>
            <a:r>
              <a:rPr lang="en-US" sz="1600" dirty="0" err="1"/>
              <a:t>sicurezza</a:t>
            </a:r>
            <a:endParaRPr lang="en-US" sz="1600" dirty="0"/>
          </a:p>
          <a:p>
            <a:r>
              <a:rPr lang="it-IT" sz="1600" dirty="0"/>
              <a:t>politiche di aggiornamento e patching del software</a:t>
            </a:r>
          </a:p>
          <a:p>
            <a:r>
              <a:rPr lang="en-US" sz="1600" dirty="0"/>
              <a:t>etc.</a:t>
            </a:r>
          </a:p>
          <a:p>
            <a:endParaRPr lang="en-US" sz="1600" dirty="0"/>
          </a:p>
          <a:p>
            <a:endParaRPr lang="it-IT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EE044E7-0E6C-4F28-8088-4753C8AA8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6172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C146C3-F4AB-43D0-B1C3-F6EB56075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Security in architetture a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E4A616E-6C14-4899-99C7-DA8131D8B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90" y="982979"/>
            <a:ext cx="7727871" cy="3367427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1600" dirty="0" err="1"/>
              <a:t>Molti</a:t>
            </a:r>
            <a:r>
              <a:rPr lang="en-US" sz="1600" dirty="0"/>
              <a:t> </a:t>
            </a:r>
            <a:r>
              <a:rPr lang="en-US" sz="1600" dirty="0" err="1"/>
              <a:t>aspetti</a:t>
            </a:r>
            <a:r>
              <a:rPr lang="en-US" sz="1600" dirty="0"/>
              <a:t> </a:t>
            </a:r>
            <a:r>
              <a:rPr lang="en-US" sz="1600" dirty="0" err="1"/>
              <a:t>della</a:t>
            </a:r>
            <a:r>
              <a:rPr lang="en-US" sz="1600" dirty="0"/>
              <a:t> </a:t>
            </a:r>
            <a:r>
              <a:rPr lang="en-US" sz="1600" dirty="0" err="1"/>
              <a:t>gestione</a:t>
            </a:r>
            <a:r>
              <a:rPr lang="en-US" sz="1600" dirty="0"/>
              <a:t> </a:t>
            </a:r>
            <a:r>
              <a:rPr lang="en-US" sz="1600" dirty="0" err="1"/>
              <a:t>della</a:t>
            </a:r>
            <a:r>
              <a:rPr lang="en-US" sz="1600" dirty="0"/>
              <a:t> security in </a:t>
            </a:r>
            <a:r>
              <a:rPr lang="en-US" sz="1600" dirty="0" err="1"/>
              <a:t>un’architettura</a:t>
            </a:r>
            <a:r>
              <a:rPr lang="en-US" sz="1600" dirty="0"/>
              <a:t> a microservices non </a:t>
            </a:r>
            <a:r>
              <a:rPr lang="en-US" sz="1600" dirty="0" err="1"/>
              <a:t>sono</a:t>
            </a:r>
            <a:r>
              <a:rPr lang="en-US" sz="1600" dirty="0"/>
              <a:t> molto </a:t>
            </a:r>
            <a:r>
              <a:rPr lang="en-US" sz="1600" dirty="0" err="1"/>
              <a:t>diversi</a:t>
            </a:r>
            <a:r>
              <a:rPr lang="en-US" sz="1600" dirty="0"/>
              <a:t> rispetto ad </a:t>
            </a:r>
            <a:r>
              <a:rPr lang="en-US" sz="1600" dirty="0" err="1"/>
              <a:t>un’applicazione</a:t>
            </a:r>
            <a:r>
              <a:rPr lang="en-US" sz="1600" dirty="0"/>
              <a:t> </a:t>
            </a:r>
            <a:r>
              <a:rPr lang="en-US" sz="1600" dirty="0" err="1"/>
              <a:t>tradizionale</a:t>
            </a:r>
            <a:endParaRPr lang="en-US" sz="1600" dirty="0"/>
          </a:p>
          <a:p>
            <a:pPr>
              <a:spcBef>
                <a:spcPts val="1200"/>
              </a:spcBef>
            </a:pPr>
            <a:r>
              <a:rPr lang="en-US" sz="1600" dirty="0"/>
              <a:t>Ci </a:t>
            </a:r>
            <a:r>
              <a:rPr lang="en-US" sz="1600" dirty="0" err="1"/>
              <a:t>sono</a:t>
            </a:r>
            <a:r>
              <a:rPr lang="en-US" sz="1600" dirty="0"/>
              <a:t> </a:t>
            </a:r>
            <a:r>
              <a:rPr lang="en-US" sz="1600" dirty="0" err="1"/>
              <a:t>però</a:t>
            </a:r>
            <a:r>
              <a:rPr lang="en-US" sz="1600" dirty="0"/>
              <a:t> </a:t>
            </a:r>
            <a:r>
              <a:rPr lang="en-US" sz="1600" dirty="0" err="1"/>
              <a:t>alcune</a:t>
            </a:r>
            <a:r>
              <a:rPr lang="en-US" sz="1600" dirty="0"/>
              <a:t> </a:t>
            </a:r>
            <a:r>
              <a:rPr lang="en-US" sz="1600" dirty="0" err="1"/>
              <a:t>criticalità</a:t>
            </a:r>
            <a:r>
              <a:rPr lang="en-US" sz="1600" dirty="0"/>
              <a:t> da </a:t>
            </a:r>
            <a:r>
              <a:rPr lang="en-US" sz="1600" dirty="0" err="1"/>
              <a:t>tenere</a:t>
            </a:r>
            <a:r>
              <a:rPr lang="en-US" sz="1600" dirty="0"/>
              <a:t> in </a:t>
            </a:r>
            <a:r>
              <a:rPr lang="en-US" sz="1600" dirty="0" err="1"/>
              <a:t>considerazione</a:t>
            </a:r>
            <a:r>
              <a:rPr lang="en-US" sz="1600" dirty="0"/>
              <a:t>, </a:t>
            </a:r>
            <a:r>
              <a:rPr lang="en-US" sz="1600" dirty="0" err="1"/>
              <a:t>dovute</a:t>
            </a:r>
            <a:r>
              <a:rPr lang="en-US" sz="1600" dirty="0"/>
              <a:t> al </a:t>
            </a:r>
            <a:r>
              <a:rPr lang="en-US" sz="1600" dirty="0" err="1"/>
              <a:t>fatto</a:t>
            </a:r>
            <a:r>
              <a:rPr lang="en-US" sz="1600" dirty="0"/>
              <a:t> </a:t>
            </a:r>
            <a:r>
              <a:rPr lang="en-US" sz="1600" dirty="0" err="1"/>
              <a:t>che</a:t>
            </a:r>
            <a:r>
              <a:rPr lang="en-US" sz="1600" dirty="0"/>
              <a:t> </a:t>
            </a:r>
            <a:r>
              <a:rPr lang="en-US" sz="1600" dirty="0" err="1"/>
              <a:t>questo</a:t>
            </a:r>
            <a:r>
              <a:rPr lang="en-US" sz="1600" dirty="0"/>
              <a:t> </a:t>
            </a:r>
            <a:r>
              <a:rPr lang="en-US" sz="1600" dirty="0" err="1"/>
              <a:t>tipo</a:t>
            </a:r>
            <a:r>
              <a:rPr lang="en-US" sz="1600" dirty="0"/>
              <a:t> di </a:t>
            </a:r>
            <a:r>
              <a:rPr lang="en-US" sz="1600" dirty="0" err="1"/>
              <a:t>architettura</a:t>
            </a:r>
            <a:r>
              <a:rPr lang="en-US" sz="1600" dirty="0"/>
              <a:t> </a:t>
            </a:r>
            <a:r>
              <a:rPr lang="en-US" sz="1600" dirty="0" err="1"/>
              <a:t>fornisce</a:t>
            </a:r>
            <a:r>
              <a:rPr lang="en-US" sz="1600" dirty="0"/>
              <a:t> una </a:t>
            </a:r>
            <a:r>
              <a:rPr lang="en-US" sz="1600" dirty="0" err="1"/>
              <a:t>più</a:t>
            </a:r>
            <a:r>
              <a:rPr lang="en-US" sz="1600" dirty="0"/>
              <a:t> </a:t>
            </a:r>
            <a:r>
              <a:rPr lang="en-US" sz="1600" dirty="0" err="1"/>
              <a:t>ampia</a:t>
            </a:r>
            <a:r>
              <a:rPr lang="en-US" sz="1600" dirty="0"/>
              <a:t> “</a:t>
            </a:r>
            <a:r>
              <a:rPr lang="en-US" sz="1600" dirty="0" err="1"/>
              <a:t>superficie</a:t>
            </a:r>
            <a:r>
              <a:rPr lang="en-US" sz="1600" dirty="0"/>
              <a:t> </a:t>
            </a:r>
            <a:r>
              <a:rPr lang="en-US" sz="1600" dirty="0" err="1"/>
              <a:t>d’attacco</a:t>
            </a:r>
            <a:r>
              <a:rPr lang="en-US" sz="1600" dirty="0"/>
              <a:t>”:</a:t>
            </a:r>
          </a:p>
          <a:p>
            <a:pPr lvl="1">
              <a:spcBef>
                <a:spcPts val="1200"/>
              </a:spcBef>
            </a:pPr>
            <a:r>
              <a:rPr lang="en-US" sz="1600" dirty="0"/>
              <a:t>E’ </a:t>
            </a:r>
            <a:r>
              <a:rPr lang="en-US" sz="1600" dirty="0" err="1"/>
              <a:t>necessario</a:t>
            </a:r>
            <a:r>
              <a:rPr lang="en-US" sz="1600" dirty="0"/>
              <a:t> </a:t>
            </a:r>
            <a:r>
              <a:rPr lang="en-US" sz="1600" dirty="0" err="1"/>
              <a:t>passare</a:t>
            </a:r>
            <a:r>
              <a:rPr lang="en-US" sz="1600" dirty="0"/>
              <a:t> </a:t>
            </a:r>
            <a:r>
              <a:rPr lang="en-US" sz="1600" dirty="0" err="1"/>
              <a:t>informazioni</a:t>
            </a:r>
            <a:r>
              <a:rPr lang="en-US" sz="1600" dirty="0"/>
              <a:t> </a:t>
            </a:r>
            <a:r>
              <a:rPr lang="en-US" sz="1600" dirty="0" err="1"/>
              <a:t>sull’identity</a:t>
            </a:r>
            <a:r>
              <a:rPr lang="en-US" sz="1600" dirty="0"/>
              <a:t> da un </a:t>
            </a:r>
            <a:r>
              <a:rPr lang="en-US" sz="1600" dirty="0" err="1"/>
              <a:t>servizio</a:t>
            </a:r>
            <a:r>
              <a:rPr lang="en-US" sz="1600" dirty="0"/>
              <a:t> ad un </a:t>
            </a:r>
            <a:r>
              <a:rPr lang="en-US" sz="1600" dirty="0" err="1"/>
              <a:t>altro</a:t>
            </a:r>
            <a:endParaRPr lang="en-US" sz="1600" dirty="0"/>
          </a:p>
          <a:p>
            <a:pPr lvl="1"/>
            <a:r>
              <a:rPr lang="en-US" sz="1600" dirty="0" err="1"/>
              <a:t>Spesso</a:t>
            </a:r>
            <a:r>
              <a:rPr lang="en-US" sz="1600" dirty="0"/>
              <a:t> è </a:t>
            </a:r>
            <a:r>
              <a:rPr lang="en-US" sz="1600" dirty="0" err="1"/>
              <a:t>necessario</a:t>
            </a:r>
            <a:r>
              <a:rPr lang="en-US" sz="1600" dirty="0"/>
              <a:t> </a:t>
            </a:r>
            <a:r>
              <a:rPr lang="en-US" sz="1600" dirty="0" err="1"/>
              <a:t>accedere</a:t>
            </a:r>
            <a:r>
              <a:rPr lang="en-US" sz="1600" dirty="0"/>
              <a:t> a </a:t>
            </a:r>
            <a:r>
              <a:rPr lang="en-US" sz="1600" dirty="0" err="1"/>
              <a:t>servizi</a:t>
            </a:r>
            <a:r>
              <a:rPr lang="en-US" sz="1600" dirty="0"/>
              <a:t> </a:t>
            </a:r>
            <a:r>
              <a:rPr lang="en-US" sz="1600" dirty="0" err="1"/>
              <a:t>esterni</a:t>
            </a:r>
            <a:r>
              <a:rPr lang="en-US" sz="1600" dirty="0"/>
              <a:t> come message brokers o database.</a:t>
            </a:r>
          </a:p>
          <a:p>
            <a:pPr lvl="1"/>
            <a:r>
              <a:rPr lang="en-US" sz="1600" dirty="0"/>
              <a:t>Network location e </a:t>
            </a:r>
            <a:r>
              <a:rPr lang="en-US" sz="1600" dirty="0" err="1"/>
              <a:t>credenziali</a:t>
            </a:r>
            <a:r>
              <a:rPr lang="en-US" sz="1600" dirty="0"/>
              <a:t> di </a:t>
            </a:r>
            <a:r>
              <a:rPr lang="en-US" sz="1600" dirty="0" err="1"/>
              <a:t>ogni</a:t>
            </a:r>
            <a:r>
              <a:rPr lang="en-US" sz="1600" dirty="0"/>
              <a:t> </a:t>
            </a:r>
            <a:r>
              <a:rPr lang="en-US" sz="1600" dirty="0" err="1"/>
              <a:t>servizio</a:t>
            </a:r>
            <a:r>
              <a:rPr lang="en-US" sz="1600" dirty="0"/>
              <a:t> </a:t>
            </a:r>
            <a:r>
              <a:rPr lang="en-US" sz="1600" dirty="0" err="1"/>
              <a:t>spesso</a:t>
            </a:r>
            <a:r>
              <a:rPr lang="en-US" sz="1600" dirty="0"/>
              <a:t> </a:t>
            </a:r>
            <a:r>
              <a:rPr lang="en-US" sz="1600" dirty="0" err="1"/>
              <a:t>dipendono</a:t>
            </a:r>
            <a:r>
              <a:rPr lang="en-US" sz="1600" dirty="0"/>
              <a:t> </a:t>
            </a:r>
            <a:r>
              <a:rPr lang="en-US" sz="1600" dirty="0" err="1"/>
              <a:t>dall’ambiente</a:t>
            </a:r>
            <a:r>
              <a:rPr lang="en-US" sz="1600" dirty="0"/>
              <a:t> </a:t>
            </a:r>
            <a:r>
              <a:rPr lang="en-US" sz="1600" dirty="0" err="1"/>
              <a:t>all’interno</a:t>
            </a:r>
            <a:r>
              <a:rPr lang="en-US" sz="1600" dirty="0"/>
              <a:t> del quale </a:t>
            </a:r>
            <a:r>
              <a:rPr lang="en-US" sz="1600" dirty="0" err="1"/>
              <a:t>il</a:t>
            </a:r>
            <a:r>
              <a:rPr lang="en-US" sz="1600" dirty="0"/>
              <a:t> </a:t>
            </a:r>
            <a:r>
              <a:rPr lang="en-US" sz="1600" dirty="0" err="1"/>
              <a:t>servizio</a:t>
            </a:r>
            <a:r>
              <a:rPr lang="en-US" sz="1600" dirty="0"/>
              <a:t> è in </a:t>
            </a:r>
            <a:r>
              <a:rPr lang="en-US" sz="1600" dirty="0" err="1"/>
              <a:t>esecuzione</a:t>
            </a:r>
            <a:endParaRPr lang="it-IT" sz="1600" dirty="0"/>
          </a:p>
          <a:p>
            <a:endParaRPr lang="it-IT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EE044E7-0E6C-4F28-8088-4753C8AA8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2582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65D533-6562-4863-85CE-BEDCD52DA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Autenticazione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CF34065-E8D2-43D4-86BA-4911CDF12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1C639FB6-296C-471C-829A-AF773CE8804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15950" y="1120140"/>
            <a:ext cx="7727950" cy="3237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1800" dirty="0"/>
              <a:t>In applicazioni classiche:</a:t>
            </a:r>
          </a:p>
          <a:p>
            <a:r>
              <a:rPr lang="en-US" sz="1800" dirty="0" err="1"/>
              <a:t>Un’aspetto</a:t>
            </a:r>
            <a:r>
              <a:rPr lang="en-US" sz="1800" dirty="0"/>
              <a:t> </a:t>
            </a:r>
            <a:r>
              <a:rPr lang="en-US" sz="1800" dirty="0" err="1"/>
              <a:t>chiave</a:t>
            </a:r>
            <a:r>
              <a:rPr lang="en-US" sz="1800" dirty="0"/>
              <a:t> è </a:t>
            </a:r>
            <a:r>
              <a:rPr lang="en-US" sz="1800" dirty="0" err="1"/>
              <a:t>rappresentato</a:t>
            </a:r>
            <a:r>
              <a:rPr lang="en-US" sz="1800" dirty="0"/>
              <a:t> dal </a:t>
            </a:r>
            <a:r>
              <a:rPr lang="en-US" sz="1800" dirty="0" err="1"/>
              <a:t>concetto</a:t>
            </a:r>
            <a:r>
              <a:rPr lang="en-US" sz="1800" dirty="0"/>
              <a:t> di </a:t>
            </a:r>
            <a:r>
              <a:rPr lang="en-US" sz="1800" i="1" dirty="0" err="1"/>
              <a:t>sessione</a:t>
            </a:r>
            <a:r>
              <a:rPr lang="en-US" sz="1800" dirty="0"/>
              <a:t> </a:t>
            </a:r>
            <a:r>
              <a:rPr lang="en-US" sz="1800" dirty="0" err="1"/>
              <a:t>che</a:t>
            </a:r>
            <a:r>
              <a:rPr lang="en-US" sz="1800" dirty="0"/>
              <a:t> </a:t>
            </a:r>
            <a:r>
              <a:rPr lang="en-US" sz="1800" dirty="0" err="1"/>
              <a:t>memorizza</a:t>
            </a:r>
            <a:r>
              <a:rPr lang="en-US" sz="1800" dirty="0"/>
              <a:t> </a:t>
            </a:r>
            <a:r>
              <a:rPr lang="en-US" sz="1800" dirty="0" err="1"/>
              <a:t>l’identità</a:t>
            </a:r>
            <a:r>
              <a:rPr lang="en-US" sz="1800" dirty="0"/>
              <a:t> ed </a:t>
            </a:r>
            <a:r>
              <a:rPr lang="en-US" sz="1800" dirty="0" err="1"/>
              <a:t>il</a:t>
            </a:r>
            <a:r>
              <a:rPr lang="en-US" sz="1800" dirty="0"/>
              <a:t> </a:t>
            </a:r>
            <a:r>
              <a:rPr lang="en-US" sz="1800" dirty="0" err="1"/>
              <a:t>ruolo</a:t>
            </a:r>
            <a:r>
              <a:rPr lang="en-US" sz="1800" dirty="0"/>
              <a:t> del principal. </a:t>
            </a:r>
          </a:p>
          <a:p>
            <a:r>
              <a:rPr lang="en-US" sz="1800" dirty="0" err="1"/>
              <a:t>Solitamente</a:t>
            </a:r>
            <a:r>
              <a:rPr lang="en-US" sz="1800" dirty="0"/>
              <a:t> la </a:t>
            </a:r>
            <a:r>
              <a:rPr lang="en-US" sz="1800" dirty="0" err="1"/>
              <a:t>sessione</a:t>
            </a:r>
            <a:r>
              <a:rPr lang="en-US" sz="1800" dirty="0"/>
              <a:t> è un </a:t>
            </a:r>
            <a:r>
              <a:rPr lang="en-US" sz="1800" dirty="0" err="1"/>
              <a:t>oggetto</a:t>
            </a:r>
            <a:r>
              <a:rPr lang="en-US" sz="1800" dirty="0"/>
              <a:t> in-memory (es: </a:t>
            </a:r>
            <a:r>
              <a:rPr lang="en-US" sz="1800" dirty="0" err="1"/>
              <a:t>HttpSession</a:t>
            </a:r>
            <a:r>
              <a:rPr lang="en-US" sz="1800" dirty="0"/>
              <a:t> in </a:t>
            </a:r>
            <a:r>
              <a:rPr lang="en-US" sz="1800" dirty="0" err="1"/>
              <a:t>applicazioni</a:t>
            </a:r>
            <a:r>
              <a:rPr lang="en-US" sz="1800" dirty="0"/>
              <a:t> JEE)</a:t>
            </a:r>
          </a:p>
          <a:p>
            <a:r>
              <a:rPr lang="it-IT" sz="1800" dirty="0"/>
              <a:t>Una sessione è identificata da un </a:t>
            </a:r>
            <a:r>
              <a:rPr lang="it-IT" sz="1800" i="1" dirty="0"/>
              <a:t>session token, </a:t>
            </a:r>
            <a:r>
              <a:rPr lang="it-IT" sz="1800" dirty="0"/>
              <a:t>incluso dal client in ogni richiesta. Di solito un token </a:t>
            </a:r>
            <a:r>
              <a:rPr lang="it-IT" sz="1800" i="1" dirty="0"/>
              <a:t>opaco</a:t>
            </a:r>
            <a:r>
              <a:rPr lang="it-IT" sz="1800" dirty="0"/>
              <a:t> come un numero random crittograficamente forte (JSESSIONID).</a:t>
            </a:r>
          </a:p>
          <a:p>
            <a:endParaRPr lang="it-IT" sz="1800" dirty="0"/>
          </a:p>
          <a:p>
            <a:endParaRPr lang="it-IT" sz="1800" dirty="0"/>
          </a:p>
          <a:p>
            <a:endParaRPr lang="it-IT" sz="1800" dirty="0"/>
          </a:p>
          <a:p>
            <a:pPr marL="0" indent="0">
              <a:buFont typeface="Arial" panose="020B0604020202020204" pitchFamily="34" charset="0"/>
              <a:buNone/>
            </a:pP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49731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6FBBB371-985F-41F8-A2C8-5B8E8F5FB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xmlns="" id="{394A0FA5-4FA6-4236-BE82-AD10CB0EA7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0422697"/>
              </p:ext>
            </p:extLst>
          </p:nvPr>
        </p:nvGraphicFramePr>
        <p:xfrm>
          <a:off x="792798" y="470218"/>
          <a:ext cx="7579042" cy="3858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r:id="rId4" imgW="19657080" imgH="9980640" progId="">
                  <p:embed/>
                </p:oleObj>
              </mc:Choice>
              <mc:Fallback>
                <p:oleObj r:id="rId4" imgW="19657080" imgH="99806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2798" y="470218"/>
                        <a:ext cx="7579042" cy="3858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961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9CF49B-3A99-4676-BB38-749C5FF1E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AuthN/Z in un’architettura a microservizi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9525196-E3D1-4C67-90C1-9849FC9B1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60B82B4B-E7A3-46CF-8628-BED2419097DE}"/>
              </a:ext>
            </a:extLst>
          </p:cNvPr>
          <p:cNvSpPr txBox="1">
            <a:spLocks/>
          </p:cNvSpPr>
          <p:nvPr/>
        </p:nvSpPr>
        <p:spPr>
          <a:xfrm>
            <a:off x="615950" y="909861"/>
            <a:ext cx="7727950" cy="3237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1800" dirty="0"/>
              <a:t>Un’architettura a microservizi è un’architettura distribuita, per cui non possiamo semplicemente replicare la struttura vista per applicazioni tradizionali.</a:t>
            </a:r>
          </a:p>
          <a:p>
            <a:r>
              <a:rPr lang="it-IT" sz="1800" i="1" dirty="0"/>
              <a:t>In-memory security context: </a:t>
            </a:r>
            <a:r>
              <a:rPr lang="en-US" sz="1800" dirty="0"/>
              <a:t>I </a:t>
            </a:r>
            <a:r>
              <a:rPr lang="en-US" sz="1800" dirty="0" err="1"/>
              <a:t>servizi</a:t>
            </a:r>
            <a:r>
              <a:rPr lang="en-US" sz="1800" dirty="0"/>
              <a:t> non </a:t>
            </a:r>
            <a:r>
              <a:rPr lang="en-US" sz="1800" dirty="0" err="1"/>
              <a:t>hanno</a:t>
            </a:r>
            <a:r>
              <a:rPr lang="en-US" sz="1800" dirty="0"/>
              <a:t> accesso ad una </a:t>
            </a:r>
            <a:r>
              <a:rPr lang="en-US" sz="1800" dirty="0" err="1"/>
              <a:t>memoria</a:t>
            </a:r>
            <a:r>
              <a:rPr lang="en-US" sz="1800" dirty="0"/>
              <a:t> </a:t>
            </a:r>
            <a:r>
              <a:rPr lang="en-US" sz="1800" dirty="0" err="1"/>
              <a:t>condivisa</a:t>
            </a:r>
            <a:r>
              <a:rPr lang="en-US" sz="1800" dirty="0"/>
              <a:t>, per cui non </a:t>
            </a:r>
            <a:r>
              <a:rPr lang="en-US" sz="1800" dirty="0" err="1"/>
              <a:t>possono</a:t>
            </a:r>
            <a:r>
              <a:rPr lang="en-US" sz="1800" dirty="0"/>
              <a:t> </a:t>
            </a:r>
            <a:r>
              <a:rPr lang="en-US" sz="1800" dirty="0" err="1"/>
              <a:t>utilizzare</a:t>
            </a:r>
            <a:r>
              <a:rPr lang="en-US" sz="1800" dirty="0"/>
              <a:t> </a:t>
            </a:r>
            <a:r>
              <a:rPr lang="en-US" sz="1800" dirty="0" err="1"/>
              <a:t>questo</a:t>
            </a:r>
            <a:r>
              <a:rPr lang="en-US" sz="1800" dirty="0"/>
              <a:t> </a:t>
            </a:r>
            <a:r>
              <a:rPr lang="en-US" sz="1800" dirty="0" err="1"/>
              <a:t>meccanismo</a:t>
            </a:r>
            <a:r>
              <a:rPr lang="en-US" sz="1800" dirty="0"/>
              <a:t> per </a:t>
            </a:r>
            <a:r>
              <a:rPr lang="en-US" sz="1800" dirty="0" err="1"/>
              <a:t>condividere</a:t>
            </a:r>
            <a:r>
              <a:rPr lang="en-US" sz="1800" dirty="0"/>
              <a:t> la user identity</a:t>
            </a:r>
            <a:endParaRPr lang="it-IT" sz="1800" dirty="0"/>
          </a:p>
          <a:p>
            <a:r>
              <a:rPr lang="it-IT" sz="1800" i="1" dirty="0"/>
              <a:t>Gestione centralizzata delle sessioni: </a:t>
            </a:r>
            <a:r>
              <a:rPr lang="it-IT" sz="1800" dirty="0"/>
              <a:t>In teoria, i servizi potrebbero comunque avere accesso ad una sessione centralizzata basata ad es. su un db, ma questo approccio causerebbe accoppiamento eccessivo tra i servizi.</a:t>
            </a:r>
          </a:p>
        </p:txBody>
      </p:sp>
    </p:spTree>
    <p:extLst>
      <p:ext uri="{BB962C8B-B14F-4D97-AF65-F5344CB8AC3E}">
        <p14:creationId xmlns:p14="http://schemas.microsoft.com/office/powerpoint/2010/main" val="1271234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9CF49B-3A99-4676-BB38-749C5FF1E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Autenticazione e API Gateway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9525196-E3D1-4C67-90C1-9849FC9B1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60B82B4B-E7A3-46CF-8628-BED2419097DE}"/>
              </a:ext>
            </a:extLst>
          </p:cNvPr>
          <p:cNvSpPr txBox="1">
            <a:spLocks/>
          </p:cNvSpPr>
          <p:nvPr/>
        </p:nvSpPr>
        <p:spPr>
          <a:xfrm>
            <a:off x="615990" y="917481"/>
            <a:ext cx="7727950" cy="3237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1800" dirty="0"/>
              <a:t>Un buon approccio consiste in far autenticare l’utente dall’API Gateway.</a:t>
            </a:r>
          </a:p>
          <a:p>
            <a:r>
              <a:rPr lang="it-IT" sz="1800" dirty="0"/>
              <a:t>E’ comunque il punto in cui passano tutte le richieste esterne ai servizi.</a:t>
            </a:r>
          </a:p>
          <a:p>
            <a:r>
              <a:rPr lang="it-IT" sz="1800" dirty="0"/>
              <a:t>La gestione dell’autenticazione nel gateway scherma i client esterni da eventuali meccanismi diversi di autenticazione implementati dai vari servizi.</a:t>
            </a:r>
          </a:p>
          <a:p>
            <a:r>
              <a:rPr lang="it-IT" sz="1800" dirty="0"/>
              <a:t>I client si autenticano presso il gateway. Il gateway ritorna un security token contenente le informazioni sul principal, la sua identità ed i suoi ruoli, che viene passato ai servizi invocati.</a:t>
            </a:r>
          </a:p>
          <a:p>
            <a:r>
              <a:rPr lang="it-IT" sz="1800" dirty="0"/>
              <a:t>I servizi utilizzano il token per validare la richiesta ed ottenere informazione sul principal.</a:t>
            </a:r>
          </a:p>
          <a:p>
            <a:endParaRPr lang="it-IT" sz="1800" dirty="0"/>
          </a:p>
          <a:p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4120806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6BEE2B6-13F8-4C45-AF6A-BED7301CF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F58EAF9-6FA8-4AE6-B06E-C77D42816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816" y="229490"/>
            <a:ext cx="6690218" cy="442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786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ofteco">
      <a:dk1>
        <a:srgbClr val="3B3838"/>
      </a:dk1>
      <a:lt1>
        <a:srgbClr val="FFFFFF"/>
      </a:lt1>
      <a:dk2>
        <a:srgbClr val="3B3838"/>
      </a:dk2>
      <a:lt2>
        <a:srgbClr val="D9D9D9"/>
      </a:lt2>
      <a:accent1>
        <a:srgbClr val="00338E"/>
      </a:accent1>
      <a:accent2>
        <a:srgbClr val="8F0034"/>
      </a:accent2>
      <a:accent3>
        <a:srgbClr val="3B3838"/>
      </a:accent3>
      <a:accent4>
        <a:srgbClr val="FFA50A"/>
      </a:accent4>
      <a:accent5>
        <a:srgbClr val="008F5A"/>
      </a:accent5>
      <a:accent6>
        <a:srgbClr val="00BC74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F81AF0B6E7924FBF751540549E10A5" ma:contentTypeVersion="12" ma:contentTypeDescription="Create a new document." ma:contentTypeScope="" ma:versionID="fced25edfcdd3d108f84795cb77c71f6">
  <xsd:schema xmlns:xsd="http://www.w3.org/2001/XMLSchema" xmlns:xs="http://www.w3.org/2001/XMLSchema" xmlns:p="http://schemas.microsoft.com/office/2006/metadata/properties" xmlns:ns2="c60d23eb-206c-4cae-9c84-f0092b0cd052" xmlns:ns3="5f164487-f952-49f5-894b-4d40b1a2b086" targetNamespace="http://schemas.microsoft.com/office/2006/metadata/properties" ma:root="true" ma:fieldsID="102170882f0c789958fc7934ed16dc9e" ns2:_="" ns3:_="">
    <xsd:import namespace="c60d23eb-206c-4cae-9c84-f0092b0cd052"/>
    <xsd:import namespace="5f164487-f952-49f5-894b-4d40b1a2b08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0d23eb-206c-4cae-9c84-f0092b0cd0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164487-f952-49f5-894b-4d40b1a2b086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BE808F6-0D7C-45B3-8378-0F3EDF7E5C0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ECEAF88-412D-4BFC-ADA5-37CDD87DC339}">
  <ds:schemaRefs>
    <ds:schemaRef ds:uri="5f164487-f952-49f5-894b-4d40b1a2b086"/>
    <ds:schemaRef ds:uri="c60d23eb-206c-4cae-9c84-f0092b0cd05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2522A60-B69D-4D7B-864C-66A072E1810D}">
  <ds:schemaRefs>
    <ds:schemaRef ds:uri="http://schemas.openxmlformats.org/package/2006/metadata/core-properties"/>
    <ds:schemaRef ds:uri="5f164487-f952-49f5-894b-4d40b1a2b086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http://www.w3.org/XML/1998/namespace"/>
    <ds:schemaRef ds:uri="c60d23eb-206c-4cae-9c84-f0092b0cd052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933</TotalTime>
  <Words>1246</Words>
  <Application>Microsoft Office PowerPoint</Application>
  <PresentationFormat>Personalizzato</PresentationFormat>
  <Paragraphs>134</Paragraphs>
  <Slides>21</Slides>
  <Notes>2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0</vt:i4>
      </vt:variant>
      <vt:variant>
        <vt:lpstr>Titoli diapositive</vt:lpstr>
      </vt:variant>
      <vt:variant>
        <vt:i4>21</vt:i4>
      </vt:variant>
    </vt:vector>
  </HeadingPairs>
  <TitlesOfParts>
    <vt:vector size="27" baseType="lpstr">
      <vt:lpstr>Arial</vt:lpstr>
      <vt:lpstr>Arial Black</vt:lpstr>
      <vt:lpstr>Calibri</vt:lpstr>
      <vt:lpstr>Sniglet</vt:lpstr>
      <vt:lpstr>Verdana</vt:lpstr>
      <vt:lpstr>Tema di Office</vt:lpstr>
      <vt:lpstr>Presentazione standard di PowerPoint</vt:lpstr>
      <vt:lpstr>Presentazione standard di PowerPoint</vt:lpstr>
      <vt:lpstr>Application Security</vt:lpstr>
      <vt:lpstr>Security in architetture a microservices</vt:lpstr>
      <vt:lpstr>Autenticazione</vt:lpstr>
      <vt:lpstr>Presentazione standard di PowerPoint</vt:lpstr>
      <vt:lpstr>AuthN/Z in un’architettura a microservizi</vt:lpstr>
      <vt:lpstr>Autenticazione e API Gateway</vt:lpstr>
      <vt:lpstr>Presentazione standard di PowerPoint</vt:lpstr>
      <vt:lpstr>Security Tokens</vt:lpstr>
      <vt:lpstr>Security Tokens: JWT</vt:lpstr>
      <vt:lpstr>Presentazione standard di PowerPoint</vt:lpstr>
      <vt:lpstr>OAuth 2.0</vt:lpstr>
      <vt:lpstr>OAuth 2.0 – Concetti chiave</vt:lpstr>
      <vt:lpstr>Presentazione standard di PowerPoint</vt:lpstr>
      <vt:lpstr>Presentazione standard di PowerPoint</vt:lpstr>
      <vt:lpstr>OAuth 2.0 – Riepilogo</vt:lpstr>
      <vt:lpstr>Autorizzazione</vt:lpstr>
      <vt:lpstr>Frameworks per autenticazione e autorizzazione</vt:lpstr>
      <vt:lpstr>Spring Cloud Security</vt:lpstr>
      <vt:lpstr>Sedi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Christian Melchiorre</dc:creator>
  <cp:lastModifiedBy>Giovanni De Palma</cp:lastModifiedBy>
  <cp:revision>107</cp:revision>
  <dcterms:created xsi:type="dcterms:W3CDTF">2020-04-10T10:49:32Z</dcterms:created>
  <dcterms:modified xsi:type="dcterms:W3CDTF">2020-07-21T09:48:02Z</dcterms:modified>
</cp:coreProperties>
</file>